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23"/>
  </p:notesMasterIdLst>
  <p:sldIdLst>
    <p:sldId id="417" r:id="rId6"/>
    <p:sldId id="437" r:id="rId7"/>
    <p:sldId id="424" r:id="rId8"/>
    <p:sldId id="425" r:id="rId9"/>
    <p:sldId id="426" r:id="rId10"/>
    <p:sldId id="427" r:id="rId11"/>
    <p:sldId id="430" r:id="rId12"/>
    <p:sldId id="431" r:id="rId13"/>
    <p:sldId id="438" r:id="rId14"/>
    <p:sldId id="432" r:id="rId15"/>
    <p:sldId id="428" r:id="rId16"/>
    <p:sldId id="429" r:id="rId17"/>
    <p:sldId id="433" r:id="rId18"/>
    <p:sldId id="435" r:id="rId19"/>
    <p:sldId id="434" r:id="rId20"/>
    <p:sldId id="436" r:id="rId21"/>
    <p:sldId id="43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és Ramos Galán" initials="ARG" lastIdx="3" clrIdx="0">
    <p:extLst>
      <p:ext uri="{19B8F6BF-5375-455C-9EA6-DF929625EA0E}">
        <p15:presenceInfo xmlns:p15="http://schemas.microsoft.com/office/powerpoint/2012/main" userId="S::aramos@comillas.edu::3eef43e4-d749-48f5-b636-5999c199e30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7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533" autoAdjust="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-20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3F13B-1F50-4B67-BEE3-7688062D0B23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0D4B7-0796-4D52-A77F-886AAD6B0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281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352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1800000"/>
            <a:ext cx="12193200" cy="5057999"/>
          </a:xfrm>
          <a:prstGeom prst="rect">
            <a:avLst/>
          </a:prstGeom>
          <a:solidFill>
            <a:srgbClr val="FFB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2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rgbClr val="52575A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Subtitulo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52575A"/>
                </a:solidFill>
              </a:defRPr>
            </a:lvl1pPr>
          </a:lstStyle>
          <a:p>
            <a:r>
              <a:rPr lang="nl-NL" dirty="0"/>
              <a:t>Titulo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D24D55-FA24-1162-10E4-7721AED47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 t="18524" r="75523" b="53727"/>
          <a:stretch/>
        </p:blipFill>
        <p:spPr>
          <a:xfrm>
            <a:off x="8748271" y="2616695"/>
            <a:ext cx="3443730" cy="4241305"/>
          </a:xfrm>
          <a:prstGeom prst="rect">
            <a:avLst/>
          </a:prstGeom>
        </p:spPr>
      </p:pic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8C3FAEB-CB35-A1FF-6D6B-24598C3A75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3" y="-3519"/>
            <a:ext cx="254510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5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599E4-4899-9A47-2ACF-619CB6E9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CBAE6D-D70E-58E1-9850-1A92B494B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856A4B-C984-0A5D-441F-26B57C0F1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7D45CA-EB22-414F-B915-0B771292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F2A7-81B2-4C62-A1E4-CDD0B56A9110}" type="datetime1">
              <a:rPr lang="en-GB" smtClean="0"/>
              <a:t>13/12/2023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DD343-180C-C1A7-C473-3565D526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1BB674-519A-5622-79AB-CEA40DD7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40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85CC6-AE44-4737-FA73-C660D0241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540867B-CA4B-6C79-7BB7-E7D42A84C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789EB7-35CF-7092-88D4-E3A4A5C52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58843E-C55A-CBC4-A937-A47B83831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85A-ADBC-497F-AD9B-2E408296D070}" type="datetime1">
              <a:rPr lang="en-GB" smtClean="0"/>
              <a:t>13/12/2023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83D438-475F-04A9-8F91-53F5A5D4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4B022D-7C20-6D88-DE52-DB7E424C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476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B4D58-AF24-1D1C-EE06-EF0414E6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82D2B8-11AF-A295-66F6-BA7D4200F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2F41D9-F0BB-0A65-4434-8D823AD0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EB6D-A456-4AFB-A463-7B443A028354}" type="datetime1">
              <a:rPr lang="en-GB" smtClean="0"/>
              <a:t>13/12/2023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C92871-96E0-6455-6E28-C2EE9842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3A00D-F759-E215-6BBF-746E62E38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294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525375-2493-EB27-6383-2111E513D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7FD281-1205-EB94-B839-F62B557A8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1ACAD0-4624-815F-44BF-361FEF98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F0C-B0D3-470B-A9DB-CDB6C3EE05EF}" type="datetime1">
              <a:rPr lang="en-GB" smtClean="0"/>
              <a:t>13/12/2023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B5C728-E550-0085-9ABA-11CB62E3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3B45A8-6DF6-5390-369D-A3C97E31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36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13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1976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316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21010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774618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5949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352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2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495522" y="4668273"/>
            <a:ext cx="8333999" cy="16559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 baseline="0">
                <a:solidFill>
                  <a:srgbClr val="52575A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Subtitulo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95521" y="2108669"/>
            <a:ext cx="8334000" cy="23868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5257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Titulo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B0BFB1-E558-E2BB-1306-1A08C3B60C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0813" y1="27180" x2="50813" y2="27180"/>
                        <a14:foregroundMark x1="50662" y1="24131" x2="50662" y2="24131"/>
                        <a14:foregroundMark x1="54105" y1="25201" x2="54105" y2="25201"/>
                        <a14:foregroundMark x1="52705" y1="17335" x2="52705" y2="17335"/>
                        <a14:foregroundMark x1="42944" y1="21669" x2="42944" y2="21669"/>
                        <a14:foregroundMark x1="46916" y1="30979" x2="46916" y2="30979"/>
                        <a14:foregroundMark x1="48884" y1="37935" x2="48884" y2="37935"/>
                        <a14:foregroundMark x1="44608" y1="38577" x2="44608" y2="38577"/>
                        <a14:foregroundMark x1="56110" y1="39647" x2="56110" y2="39647"/>
                        <a14:foregroundMark x1="52970" y1="37453" x2="52970" y2="37453"/>
                        <a14:foregroundMark x1="23307" y1="53933" x2="23307" y2="53933"/>
                        <a14:foregroundMark x1="28717" y1="54521" x2="28717" y2="54521"/>
                        <a14:foregroundMark x1="30836" y1="54200" x2="30836" y2="54200"/>
                        <a14:foregroundMark x1="39387" y1="54896" x2="39387" y2="54896"/>
                        <a14:foregroundMark x1="45365" y1="55591" x2="45365" y2="55591"/>
                        <a14:foregroundMark x1="50851" y1="55056" x2="50851" y2="55056"/>
                        <a14:foregroundMark x1="55051" y1="54682" x2="55051" y2="54682"/>
                        <a14:foregroundMark x1="60840" y1="54307" x2="60840" y2="54307"/>
                        <a14:foregroundMark x1="70299" y1="53665" x2="70299" y2="53665"/>
                        <a14:foregroundMark x1="70715" y1="55217" x2="70715" y2="55217"/>
                        <a14:foregroundMark x1="49943" y1="14393" x2="49943" y2="14393"/>
                        <a14:foregroundMark x1="50170" y1="16586" x2="50170" y2="16586"/>
                        <a14:foregroundMark x1="50397" y1="14339" x2="50397" y2="14339"/>
                        <a14:foregroundMark x1="50095" y1="13162" x2="50095" y2="13162"/>
                        <a14:foregroundMark x1="48241" y1="14981" x2="48241" y2="14981"/>
                        <a14:foregroundMark x1="48846" y1="16586" x2="48846" y2="16586"/>
                        <a14:foregroundMark x1="47711" y1="19690" x2="47711" y2="19690"/>
                        <a14:foregroundMark x1="49905" y1="19369" x2="49905" y2="19369"/>
                        <a14:foregroundMark x1="52705" y1="19476" x2="52705" y2="19476"/>
                        <a14:foregroundMark x1="52138" y1="21937" x2="52138" y2="21937"/>
                        <a14:foregroundMark x1="50057" y1="21616" x2="50057" y2="21616"/>
                        <a14:foregroundMark x1="51116" y1="21776" x2="51116" y2="21776"/>
                        <a14:foregroundMark x1="47257" y1="15998" x2="47257" y2="15998"/>
                        <a14:foregroundMark x1="48581" y1="16961" x2="48581" y2="16961"/>
                        <a14:foregroundMark x1="47824" y1="15409" x2="47824" y2="15409"/>
                        <a14:foregroundMark x1="48997" y1="14660" x2="48997" y2="14660"/>
                        <a14:foregroundMark x1="50965" y1="14660" x2="50965" y2="14660"/>
                        <a14:foregroundMark x1="51381" y1="19315" x2="51381" y2="19315"/>
                        <a14:foregroundMark x1="52365" y1="19797" x2="52365" y2="19797"/>
                        <a14:foregroundMark x1="52592" y1="20332" x2="52592" y2="20332"/>
                        <a14:foregroundMark x1="51911" y1="22044" x2="51911" y2="22044"/>
                        <a14:foregroundMark x1="51835" y1="15088" x2="51835" y2="15088"/>
                        <a14:foregroundMark x1="52478" y1="15677" x2="52478" y2="15677"/>
                        <a14:foregroundMark x1="50095" y1="13376" x2="50095" y2="13376"/>
                        <a14:foregroundMark x1="50057" y1="13483" x2="50057" y2="13483"/>
                        <a14:foregroundMark x1="50057" y1="13216" x2="50057" y2="13216"/>
                        <a14:foregroundMark x1="50208" y1="14393" x2="50208" y2="14393"/>
                        <a14:foregroundMark x1="48203" y1="15035" x2="48203" y2="15035"/>
                        <a14:foregroundMark x1="24442" y1="54254" x2="24442" y2="54254"/>
                        <a14:foregroundMark x1="24707" y1="54468" x2="24707" y2="54468"/>
                        <a14:foregroundMark x1="28793" y1="54735" x2="28793" y2="54735"/>
                        <a14:foregroundMark x1="26069" y1="70305" x2="26069" y2="70305"/>
                        <a14:foregroundMark x1="27582" y1="70091" x2="27582" y2="70091"/>
                        <a14:foregroundMark x1="30723" y1="70305" x2="30723" y2="70305"/>
                        <a14:foregroundMark x1="32236" y1="70412" x2="32236" y2="70412"/>
                        <a14:foregroundMark x1="33939" y1="70144" x2="33939" y2="70144"/>
                        <a14:foregroundMark x1="34922" y1="69770" x2="34922" y2="69770"/>
                        <a14:foregroundMark x1="37306" y1="69770" x2="37306" y2="69770"/>
                        <a14:foregroundMark x1="39992" y1="70144" x2="39992" y2="70144"/>
                        <a14:foregroundMark x1="42225" y1="70840" x2="42225" y2="70840"/>
                        <a14:foregroundMark x1="44117" y1="69770" x2="44117" y2="69770"/>
                        <a14:foregroundMark x1="47446" y1="69984" x2="47446" y2="69984"/>
                        <a14:foregroundMark x1="50473" y1="70144" x2="50473" y2="70144"/>
                        <a14:foregroundMark x1="55051" y1="69930" x2="55051" y2="69930"/>
                        <a14:foregroundMark x1="58116" y1="69930" x2="58116" y2="69930"/>
                        <a14:foregroundMark x1="60197" y1="70037" x2="60197" y2="70037"/>
                        <a14:foregroundMark x1="63564" y1="69877" x2="63564" y2="69877"/>
                        <a14:foregroundMark x1="65456" y1="70144" x2="65456" y2="70144"/>
                        <a14:foregroundMark x1="66667" y1="69930" x2="66667" y2="69930"/>
                        <a14:foregroundMark x1="68785" y1="70305" x2="68785" y2="70305"/>
                        <a14:foregroundMark x1="71207" y1="69823" x2="71207" y2="69823"/>
                        <a14:foregroundMark x1="72683" y1="70091" x2="72683" y2="70091"/>
                        <a14:foregroundMark x1="74953" y1="70144" x2="74953" y2="70144"/>
                        <a14:foregroundMark x1="77072" y1="56501" x2="77072" y2="56501"/>
                        <a14:foregroundMark x1="72493" y1="72017" x2="72493" y2="72017"/>
                        <a14:foregroundMark x1="69883" y1="70787" x2="69883" y2="70787"/>
                        <a14:foregroundMark x1="72683" y1="70894" x2="72683" y2="70894"/>
                        <a14:foregroundMark x1="74347" y1="70680" x2="74347" y2="70680"/>
                        <a14:foregroundMark x1="73893" y1="72606" x2="73893" y2="72606"/>
                        <a14:foregroundMark x1="74196" y1="71215" x2="74196" y2="71215"/>
                        <a14:foregroundMark x1="55051" y1="31782" x2="55051" y2="31782"/>
                        <a14:foregroundMark x1="55165" y1="29267" x2="55165" y2="29267"/>
                        <a14:foregroundMark x1="50057" y1="18780" x2="50057" y2="18780"/>
                        <a14:backgroundMark x1="49300" y1="20332" x2="49300" y2="20332"/>
                        <a14:backgroundMark x1="41090" y1="40289" x2="41090" y2="40289"/>
                        <a14:backgroundMark x1="41203" y1="43339" x2="41203" y2="43339"/>
                        <a14:backgroundMark x1="43435" y1="43660" x2="43435" y2="43660"/>
                        <a14:backgroundMark x1="50435" y1="31354" x2="50435" y2="31354"/>
                        <a14:backgroundMark x1="49716" y1="25415" x2="49716" y2="25415"/>
                        <a14:backgroundMark x1="58948" y1="39700" x2="58948" y2="39700"/>
                        <a14:backgroundMark x1="58835" y1="43553" x2="58835" y2="43553"/>
                        <a14:backgroundMark x1="56640" y1="43660" x2="56640" y2="43660"/>
                        <a14:backgroundMark x1="51722" y1="35581" x2="51722" y2="35581"/>
                        <a14:backgroundMark x1="51646" y1="22151" x2="51646" y2="22151"/>
                        <a14:backgroundMark x1="51986" y1="21990" x2="51986" y2="21990"/>
                        <a14:backgroundMark x1="50095" y1="14393" x2="50095" y2="14393"/>
                        <a14:backgroundMark x1="50057" y1="13216" x2="50057" y2="13216"/>
                        <a14:backgroundMark x1="48165" y1="15088" x2="48165" y2="15088"/>
                        <a14:backgroundMark x1="48392" y1="16854" x2="48392" y2="16854"/>
                        <a14:backgroundMark x1="48846" y1="16640" x2="48846" y2="16640"/>
                        <a14:backgroundMark x1="50095" y1="19101" x2="50095" y2="19101"/>
                        <a14:backgroundMark x1="52327" y1="19690" x2="52327" y2="19690"/>
                        <a14:backgroundMark x1="52630" y1="19690" x2="52630" y2="19690"/>
                        <a14:backgroundMark x1="37760" y1="70840" x2="37760" y2="70840"/>
                        <a14:backgroundMark x1="44419" y1="71750" x2="44419" y2="71750"/>
                        <a14:backgroundMark x1="47181" y1="71696" x2="47181" y2="71696"/>
                        <a14:backgroundMark x1="50132" y1="71536" x2="50132" y2="71536"/>
                        <a14:backgroundMark x1="54521" y1="70787" x2="54521" y2="70787"/>
                        <a14:backgroundMark x1="57548" y1="71589" x2="57548" y2="71589"/>
                        <a14:backgroundMark x1="70223" y1="59283" x2="70223" y2="59283"/>
                        <a14:backgroundMark x1="74612" y1="71803" x2="74612" y2="71803"/>
                        <a14:backgroundMark x1="74688" y1="70947" x2="74688" y2="70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169" y="103097"/>
            <a:ext cx="2836383" cy="2005572"/>
          </a:xfrm>
          <a:prstGeom prst="rect">
            <a:avLst/>
          </a:prstGeom>
        </p:spPr>
      </p:pic>
      <p:pic>
        <p:nvPicPr>
          <p:cNvPr id="2" name="Afbeelding 8">
            <a:extLst>
              <a:ext uri="{FF2B5EF4-FFF2-40B4-BE49-F238E27FC236}">
                <a16:creationId xmlns:a16="http://schemas.microsoft.com/office/drawing/2014/main" id="{E80BC903-9879-069A-4BB2-C1E67974B4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2" y="850450"/>
            <a:ext cx="201813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73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 idx="4294967295"/>
          </p:nvPr>
        </p:nvSpPr>
        <p:spPr>
          <a:xfrm>
            <a:off x="4876801" y="613187"/>
            <a:ext cx="6554992" cy="357153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r>
              <a:rPr lang="es-ES" sz="6000" b="1">
                <a:solidFill>
                  <a:srgbClr val="5356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Haga clic para modificar el estilo de título del patrón</a:t>
            </a:r>
            <a:endParaRPr lang="es-ES" sz="6000" b="1" dirty="0">
              <a:solidFill>
                <a:srgbClr val="5356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ítulo 2"/>
          <p:cNvSpPr>
            <a:spLocks noGrp="1"/>
          </p:cNvSpPr>
          <p:nvPr>
            <p:ph type="subTitle" idx="4294967295"/>
          </p:nvPr>
        </p:nvSpPr>
        <p:spPr>
          <a:xfrm>
            <a:off x="4876800" y="4839167"/>
            <a:ext cx="6554993" cy="109905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s-E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Haga clic para modificar el estilo de subtítulo del patrón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93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560E9-9D61-986C-1CE6-27E673C7F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6901C4-7795-6E4A-DBF0-C2CF565C5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BA7E09-03E4-D183-C1B1-7C3C79C88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1323-DDB2-43F8-B926-A426CB2472C8}" type="datetime1">
              <a:rPr lang="en-GB" smtClean="0"/>
              <a:t>13/12/2023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C1D887-E514-91C9-A2D4-9D5425CB6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0D12DB-45B4-4AB8-1FB9-E5B742DF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81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E2A2E-A2A2-D2ED-62AC-352E5AE2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2BE8E8-8DA7-F4A1-08C2-F9482579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F3F20C-652E-C64B-1A38-7B32A1EB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020-1A08-4655-93CE-2E3E3F973140}" type="datetime1">
              <a:rPr lang="en-GB" smtClean="0"/>
              <a:t>13/12/2023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F32444-F957-AB3E-E907-135392FD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37DECB-AFB2-278B-9FC3-BF14377A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82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CE075-D9BE-905E-2988-94CA4FCE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8B0385-3899-DA5D-A3D9-5B147F9F6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E86467-B85B-8E1F-F3EA-4392E8A8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0C8F-98FE-4ADD-B74F-D93F3C059776}" type="datetime1">
              <a:rPr lang="en-GB" smtClean="0"/>
              <a:t>13/12/2023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A46F1-2D66-3ABA-8CDC-847E8E6A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3AA2AF-2334-A371-F85D-31D63BE1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80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A28F0-4238-7AF5-7D11-63A947E2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FEC74-39CB-364E-35C1-CB123BABE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066DAA-334A-69F8-0297-50DB686C9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3FC478-4279-871E-8FB6-408FBA37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208A-ACF4-4A56-9590-D4EA519ADB4B}" type="datetime1">
              <a:rPr lang="en-GB" smtClean="0"/>
              <a:t>13/12/2023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B4C811-DCDF-9E7C-FBA5-01A41C6A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6D4576-6634-217A-59B0-B952B1F4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4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936E4-09D5-9074-A13B-A1BA2C0E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3E2E32-DFE8-C091-E842-0552A1531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DDD626E-F505-1106-DAF2-16C8A882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BD892ED-1840-EEF8-BD60-A3B210A60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2EC0FC-BE29-7178-9F4C-F549B5C66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48AFE0F-CA10-2A60-B01D-10569B4F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3C4E-068D-4CD5-8E3E-5DD302BD243B}" type="datetime1">
              <a:rPr lang="en-GB" smtClean="0"/>
              <a:t>13/12/2023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885F1C8-A7B5-161D-99E0-2A80C35DD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6F0B2F-FA71-0836-95A7-779F587B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23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52C14-671C-BA51-6AF2-2A145888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6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4">
                    <a:lumMod val="75000"/>
                  </a:schemeClr>
                </a:solidFill>
                <a:effectLst/>
              </a:defRPr>
            </a:lvl1pPr>
          </a:lstStyle>
          <a:p>
            <a:r>
              <a:rPr lang="en-US" noProof="0"/>
              <a:t>Haga</a:t>
            </a:r>
            <a:r>
              <a:rPr lang="en-US" noProof="0" dirty="0"/>
              <a:t> </a:t>
            </a:r>
            <a:r>
              <a:rPr lang="en-US" noProof="0" dirty="0" err="1"/>
              <a:t>clic</a:t>
            </a:r>
            <a:r>
              <a:rPr lang="en-US" noProof="0" dirty="0"/>
              <a:t> para </a:t>
            </a:r>
            <a:r>
              <a:rPr lang="en-US" noProof="0" dirty="0" err="1"/>
              <a:t>modificar</a:t>
            </a:r>
            <a:r>
              <a:rPr lang="en-US" noProof="0" dirty="0"/>
              <a:t> </a:t>
            </a:r>
            <a:r>
              <a:rPr lang="en-US" noProof="0" dirty="0" err="1"/>
              <a:t>el</a:t>
            </a:r>
            <a:r>
              <a:rPr lang="en-US" noProof="0" dirty="0"/>
              <a:t>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título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578757-01BB-ACCD-2A5F-820EB5D0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9B027-7F22-411D-B3A7-6C34B9B8E065}" type="datetime1">
              <a:rPr lang="en-GB" smtClean="0"/>
              <a:t>13/12/2023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A2F564-701C-909C-9C2B-C85C082D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9640B2-7EFF-AEEA-E288-17459108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22F20DBC-29EE-CDA8-ACBB-4F880F2BE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725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Haga</a:t>
            </a:r>
            <a:r>
              <a:rPr lang="en-US" noProof="0" dirty="0"/>
              <a:t> </a:t>
            </a:r>
            <a:r>
              <a:rPr lang="en-US" noProof="0" dirty="0" err="1"/>
              <a:t>clic</a:t>
            </a:r>
            <a:r>
              <a:rPr lang="en-US" noProof="0" dirty="0"/>
              <a:t> para </a:t>
            </a:r>
            <a:r>
              <a:rPr lang="en-US" noProof="0" dirty="0" err="1"/>
              <a:t>modificar</a:t>
            </a:r>
            <a:r>
              <a:rPr lang="en-US" noProof="0" dirty="0"/>
              <a:t> </a:t>
            </a:r>
            <a:r>
              <a:rPr lang="en-US" noProof="0" dirty="0" err="1"/>
              <a:t>los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072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BBF49C-4395-E9A2-6534-AB19B6E3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13/12/2023</a:t>
            </a:fld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2B5601-79B6-1DEA-348C-0557454E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0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99B6F74-2A53-3E67-7CBB-A3C0F8509079}"/>
              </a:ext>
            </a:extLst>
          </p:cNvPr>
          <p:cNvSpPr/>
          <p:nvPr userDrawn="1"/>
        </p:nvSpPr>
        <p:spPr>
          <a:xfrm>
            <a:off x="0" y="6210000"/>
            <a:ext cx="12192000" cy="647999"/>
          </a:xfrm>
          <a:prstGeom prst="rect">
            <a:avLst/>
          </a:prstGeom>
          <a:solidFill>
            <a:srgbClr val="525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51FE466-A963-70D4-7635-31B37D856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4FFC11-496F-7A72-E29A-60AAF7B29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66BAA7-DCCB-817C-F667-4C8032A6C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73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E10BD64-4FDD-4304-A8FF-D67C376BFEE5}" type="datetime1">
              <a:rPr lang="en-GB" smtClean="0"/>
              <a:t>13/12/2023</a:t>
            </a:fld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3AAD22-D9D4-9AD1-C616-E27F61B78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79" y="6356350"/>
            <a:ext cx="481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2EFFA7B-B80E-4CCE-9004-54961730581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15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2575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86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2148BDE9-A15F-802C-5416-681186F46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522" y="5937780"/>
            <a:ext cx="11172221" cy="755983"/>
          </a:xfrm>
        </p:spPr>
        <p:txBody>
          <a:bodyPr/>
          <a:lstStyle/>
          <a:p>
            <a:pPr algn="ctr"/>
            <a:r>
              <a:rPr lang="es-ES" dirty="0" err="1">
                <a:solidFill>
                  <a:schemeClr val="bg1">
                    <a:lumMod val="50000"/>
                  </a:schemeClr>
                </a:solidFill>
              </a:rPr>
              <a:t>Kristof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Phillips and Erik F. Alvarez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5875E4C-F9C7-3EDB-6886-24D2E8B18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20" y="2108669"/>
            <a:ext cx="11172223" cy="238680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Introducing Learning Algorithms within </a:t>
            </a:r>
            <a:br>
              <a:rPr lang="en-US" sz="3600" dirty="0"/>
            </a:br>
            <a:r>
              <a:rPr lang="en-US" sz="3600" dirty="0"/>
              <a:t>an Operational State Aggregation Method for Transmission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336062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339E58-E17E-0820-69CE-32B8A4F9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13/12/2023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BE7E7-56BE-F65B-D1C9-49142245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10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B2D90CA-B5C9-5CE7-03D2-D025978EB6B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Operational cost estimation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190" y="3370594"/>
            <a:ext cx="5114925" cy="2638425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659920" y="1556426"/>
            <a:ext cx="5371229" cy="244164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Use the trained NN to obtain cost estimates for every hour of the year</a:t>
            </a:r>
          </a:p>
          <a:p>
            <a:r>
              <a:rPr lang="en-US" sz="2400" dirty="0"/>
              <a:t>Good accuracy is observed, and needed!</a:t>
            </a:r>
          </a:p>
          <a:p>
            <a:endParaRPr lang="en-US" sz="2400" dirty="0"/>
          </a:p>
          <a:p>
            <a:r>
              <a:rPr lang="en-US" sz="2400" dirty="0"/>
              <a:t>Very fast full year inference:</a:t>
            </a:r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1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038922"/>
              </p:ext>
            </p:extLst>
          </p:nvPr>
        </p:nvGraphicFramePr>
        <p:xfrm>
          <a:off x="419100" y="4104788"/>
          <a:ext cx="56120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025">
                  <a:extLst>
                    <a:ext uri="{9D8B030D-6E8A-4147-A177-3AD203B41FA5}">
                      <a16:colId xmlns:a16="http://schemas.microsoft.com/office/drawing/2014/main" val="1978122410"/>
                    </a:ext>
                  </a:extLst>
                </a:gridCol>
                <a:gridCol w="2806025">
                  <a:extLst>
                    <a:ext uri="{9D8B030D-6E8A-4147-A177-3AD203B41FA5}">
                      <a16:colId xmlns:a16="http://schemas.microsoft.com/office/drawing/2014/main" val="2549088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Inference time 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6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3-bus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53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445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RTS24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440909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27" y="640910"/>
            <a:ext cx="52006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74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441D5-945E-90B6-C52B-247FA3B9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13/12/2023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008FF-4591-AC02-AFFE-C7771C66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11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E469740-F100-C0BC-593E-0689AFDA29C8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Line benefits</a:t>
            </a:r>
          </a:p>
        </p:txBody>
      </p:sp>
      <p:sp>
        <p:nvSpPr>
          <p:cNvPr id="5" name="CuadroTexto 8">
            <a:extLst>
              <a:ext uri="{FF2B5EF4-FFF2-40B4-BE49-F238E27FC236}">
                <a16:creationId xmlns:a16="http://schemas.microsoft.com/office/drawing/2014/main" id="{2D0371B4-7AD4-A80D-79CA-D6C28F930958}"/>
              </a:ext>
            </a:extLst>
          </p:cNvPr>
          <p:cNvSpPr txBox="1"/>
          <p:nvPr/>
        </p:nvSpPr>
        <p:spPr>
          <a:xfrm>
            <a:off x="10476649" y="2303871"/>
            <a:ext cx="1358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Reference grid</a:t>
            </a:r>
          </a:p>
        </p:txBody>
      </p:sp>
      <p:sp>
        <p:nvSpPr>
          <p:cNvPr id="6" name="Rectángulo: esquinas redondeadas 11">
            <a:extLst>
              <a:ext uri="{FF2B5EF4-FFF2-40B4-BE49-F238E27FC236}">
                <a16:creationId xmlns:a16="http://schemas.microsoft.com/office/drawing/2014/main" id="{904D1E5F-357D-628E-7A56-D2BB755780E3}"/>
              </a:ext>
            </a:extLst>
          </p:cNvPr>
          <p:cNvSpPr/>
          <p:nvPr/>
        </p:nvSpPr>
        <p:spPr>
          <a:xfrm>
            <a:off x="7864878" y="2721518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ANN Cost</a:t>
            </a:r>
          </a:p>
          <a:p>
            <a:pPr algn="ctr"/>
            <a:r>
              <a:rPr lang="en-GB" sz="1600" b="1" dirty="0"/>
              <a:t>Estimator</a:t>
            </a:r>
          </a:p>
        </p:txBody>
      </p:sp>
      <p:sp>
        <p:nvSpPr>
          <p:cNvPr id="7" name="Rectángulo: esquinas redondeadas 14">
            <a:extLst>
              <a:ext uri="{FF2B5EF4-FFF2-40B4-BE49-F238E27FC236}">
                <a16:creationId xmlns:a16="http://schemas.microsoft.com/office/drawing/2014/main" id="{04613D06-AFA8-EF2E-6138-2C9CACD9C69E}"/>
              </a:ext>
            </a:extLst>
          </p:cNvPr>
          <p:cNvSpPr/>
          <p:nvPr/>
        </p:nvSpPr>
        <p:spPr>
          <a:xfrm>
            <a:off x="10543397" y="2721518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ANN Cost</a:t>
            </a:r>
          </a:p>
          <a:p>
            <a:pPr algn="ctr"/>
            <a:r>
              <a:rPr lang="en-GB" sz="1600" b="1" dirty="0"/>
              <a:t>Estimator</a:t>
            </a:r>
          </a:p>
        </p:txBody>
      </p:sp>
      <p:sp>
        <p:nvSpPr>
          <p:cNvPr id="8" name="Rectángulo: esquinas redondeadas 16">
            <a:extLst>
              <a:ext uri="{FF2B5EF4-FFF2-40B4-BE49-F238E27FC236}">
                <a16:creationId xmlns:a16="http://schemas.microsoft.com/office/drawing/2014/main" id="{EAE11001-3458-6C6C-CD9A-069109848687}"/>
              </a:ext>
            </a:extLst>
          </p:cNvPr>
          <p:cNvSpPr/>
          <p:nvPr/>
        </p:nvSpPr>
        <p:spPr>
          <a:xfrm>
            <a:off x="8704873" y="3527352"/>
            <a:ext cx="2146020" cy="1049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Benefit 1 (Benefit 2) = </a:t>
            </a:r>
          </a:p>
          <a:p>
            <a:pPr algn="ctr"/>
            <a:r>
              <a:rPr lang="en-GB" sz="1200" b="1" dirty="0"/>
              <a:t>Reference grid – PINT</a:t>
            </a:r>
          </a:p>
          <a:p>
            <a:pPr algn="ctr"/>
            <a:r>
              <a:rPr lang="en-GB" sz="1200" b="1" dirty="0"/>
              <a:t>(TOOT – Reference grid)</a:t>
            </a:r>
          </a:p>
        </p:txBody>
      </p:sp>
      <p:cxnSp>
        <p:nvCxnSpPr>
          <p:cNvPr id="9" name="Conector: angular 17">
            <a:extLst>
              <a:ext uri="{FF2B5EF4-FFF2-40B4-BE49-F238E27FC236}">
                <a16:creationId xmlns:a16="http://schemas.microsoft.com/office/drawing/2014/main" id="{A227C2BA-3C8F-21B2-379C-955EF9B01260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10643801" y="3548043"/>
            <a:ext cx="711372" cy="297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: angular 18">
            <a:extLst>
              <a:ext uri="{FF2B5EF4-FFF2-40B4-BE49-F238E27FC236}">
                <a16:creationId xmlns:a16="http://schemas.microsoft.com/office/drawing/2014/main" id="{627F25B9-F18F-D95C-10A8-374AE537AB6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8231531" y="3578981"/>
            <a:ext cx="711372" cy="2353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: esquinas redondeadas 29">
            <a:extLst>
              <a:ext uri="{FF2B5EF4-FFF2-40B4-BE49-F238E27FC236}">
                <a16:creationId xmlns:a16="http://schemas.microsoft.com/office/drawing/2014/main" id="{DBB86682-B7B5-A9A7-5E81-BC2D515E7572}"/>
              </a:ext>
            </a:extLst>
          </p:cNvPr>
          <p:cNvSpPr/>
          <p:nvPr/>
        </p:nvSpPr>
        <p:spPr>
          <a:xfrm>
            <a:off x="7665134" y="2199736"/>
            <a:ext cx="4324668" cy="256637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31">
            <a:extLst>
              <a:ext uri="{FF2B5EF4-FFF2-40B4-BE49-F238E27FC236}">
                <a16:creationId xmlns:a16="http://schemas.microsoft.com/office/drawing/2014/main" id="{641D66A2-AAA9-E100-30A2-344F3E7FB4A3}"/>
              </a:ext>
            </a:extLst>
          </p:cNvPr>
          <p:cNvSpPr txBox="1"/>
          <p:nvPr/>
        </p:nvSpPr>
        <p:spPr>
          <a:xfrm>
            <a:off x="7444968" y="1809317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Sequence per candidate asset and hour</a:t>
            </a:r>
          </a:p>
        </p:txBody>
      </p:sp>
      <p:sp>
        <p:nvSpPr>
          <p:cNvPr id="13" name="4 Título">
            <a:extLst>
              <a:ext uri="{FF2B5EF4-FFF2-40B4-BE49-F238E27FC236}">
                <a16:creationId xmlns:a16="http://schemas.microsoft.com/office/drawing/2014/main" id="{917A18EE-F8F0-B72F-2AD3-4F1C01F14CBE}"/>
              </a:ext>
            </a:extLst>
          </p:cNvPr>
          <p:cNvSpPr txBox="1">
            <a:spLocks/>
          </p:cNvSpPr>
          <p:nvPr/>
        </p:nvSpPr>
        <p:spPr>
          <a:xfrm>
            <a:off x="4219034" y="1014669"/>
            <a:ext cx="3055930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PINT and TOOT</a:t>
            </a:r>
          </a:p>
        </p:txBody>
      </p:sp>
      <p:sp>
        <p:nvSpPr>
          <p:cNvPr id="14" name="CuadroTexto 36">
            <a:extLst>
              <a:ext uri="{FF2B5EF4-FFF2-40B4-BE49-F238E27FC236}">
                <a16:creationId xmlns:a16="http://schemas.microsoft.com/office/drawing/2014/main" id="{7DB4EC87-264C-DC40-05A4-78440C6A25C9}"/>
              </a:ext>
            </a:extLst>
          </p:cNvPr>
          <p:cNvSpPr txBox="1"/>
          <p:nvPr/>
        </p:nvSpPr>
        <p:spPr>
          <a:xfrm>
            <a:off x="202198" y="3358082"/>
            <a:ext cx="352744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Line Benefit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Put IN one at the Time (PINT)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Take Out One at the Time (TOOT)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Shapley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Aumann-shapley</a:t>
            </a:r>
            <a:r>
              <a:rPr lang="en-GB" sz="1400" dirty="0"/>
              <a:t> value</a:t>
            </a:r>
          </a:p>
        </p:txBody>
      </p:sp>
      <p:pic>
        <p:nvPicPr>
          <p:cNvPr id="15" name="Imagen 38">
            <a:extLst>
              <a:ext uri="{FF2B5EF4-FFF2-40B4-BE49-F238E27FC236}">
                <a16:creationId xmlns:a16="http://schemas.microsoft.com/office/drawing/2014/main" id="{F6A000F0-063F-7B18-B5C5-373CEA0DF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19" y="2051143"/>
            <a:ext cx="2915928" cy="2755713"/>
          </a:xfrm>
          <a:prstGeom prst="rect">
            <a:avLst/>
          </a:prstGeom>
        </p:spPr>
      </p:pic>
      <p:sp>
        <p:nvSpPr>
          <p:cNvPr id="16" name="CuadroTexto 39">
            <a:extLst>
              <a:ext uri="{FF2B5EF4-FFF2-40B4-BE49-F238E27FC236}">
                <a16:creationId xmlns:a16="http://schemas.microsoft.com/office/drawing/2014/main" id="{E61F04E6-ADAE-9EB5-5A43-9E77455A5503}"/>
              </a:ext>
            </a:extLst>
          </p:cNvPr>
          <p:cNvSpPr txBox="1"/>
          <p:nvPr/>
        </p:nvSpPr>
        <p:spPr>
          <a:xfrm>
            <a:off x="4359035" y="4809202"/>
            <a:ext cx="2915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[source] ENTSO-E: Guideline for Cost Benefit Analysis of Grid Development Projects</a:t>
            </a:r>
          </a:p>
          <a:p>
            <a:r>
              <a:rPr lang="en-GB" sz="800" dirty="0"/>
              <a:t>Link: https://eepublicdownloads.entsoe.eu/clean-documents/tyndp-documents/Cost%20Benefit%20Analysis/191023_CBA3_Draft%20for%20consultation.pdf</a:t>
            </a:r>
          </a:p>
        </p:txBody>
      </p:sp>
      <p:grpSp>
        <p:nvGrpSpPr>
          <p:cNvPr id="17" name="Grupo 50">
            <a:extLst>
              <a:ext uri="{FF2B5EF4-FFF2-40B4-BE49-F238E27FC236}">
                <a16:creationId xmlns:a16="http://schemas.microsoft.com/office/drawing/2014/main" id="{3DD4624B-538C-11C4-20E9-124484A42DE5}"/>
              </a:ext>
            </a:extLst>
          </p:cNvPr>
          <p:cNvGrpSpPr/>
          <p:nvPr/>
        </p:nvGrpSpPr>
        <p:grpSpPr>
          <a:xfrm>
            <a:off x="255261" y="1441588"/>
            <a:ext cx="3216764" cy="996230"/>
            <a:chOff x="204186" y="1441588"/>
            <a:chExt cx="3216764" cy="996230"/>
          </a:xfrm>
        </p:grpSpPr>
        <p:grpSp>
          <p:nvGrpSpPr>
            <p:cNvPr id="18" name="Grupo 41">
              <a:extLst>
                <a:ext uri="{FF2B5EF4-FFF2-40B4-BE49-F238E27FC236}">
                  <a16:creationId xmlns:a16="http://schemas.microsoft.com/office/drawing/2014/main" id="{97FC69D6-1EFA-E67C-AD94-BD3C318C98A9}"/>
                </a:ext>
              </a:extLst>
            </p:cNvPr>
            <p:cNvGrpSpPr/>
            <p:nvPr/>
          </p:nvGrpSpPr>
          <p:grpSpPr>
            <a:xfrm>
              <a:off x="889281" y="1441588"/>
              <a:ext cx="1846574" cy="996230"/>
              <a:chOff x="2793841" y="4946141"/>
              <a:chExt cx="1846574" cy="996230"/>
            </a:xfrm>
          </p:grpSpPr>
          <p:sp>
            <p:nvSpPr>
              <p:cNvPr id="21" name="Rectángulo: esquinas redondeadas 42">
                <a:extLst>
                  <a:ext uri="{FF2B5EF4-FFF2-40B4-BE49-F238E27FC236}">
                    <a16:creationId xmlns:a16="http://schemas.microsoft.com/office/drawing/2014/main" id="{0D629236-1927-67ED-BBBE-A63D83377B00}"/>
                  </a:ext>
                </a:extLst>
              </p:cNvPr>
              <p:cNvSpPr/>
              <p:nvPr/>
            </p:nvSpPr>
            <p:spPr>
              <a:xfrm>
                <a:off x="2793841" y="4946141"/>
                <a:ext cx="1846574" cy="996230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22" name="Grupo 43">
                <a:extLst>
                  <a:ext uri="{FF2B5EF4-FFF2-40B4-BE49-F238E27FC236}">
                    <a16:creationId xmlns:a16="http://schemas.microsoft.com/office/drawing/2014/main" id="{2C9D531C-86C3-65F7-86D6-BFCCAA1EB3CF}"/>
                  </a:ext>
                </a:extLst>
              </p:cNvPr>
              <p:cNvGrpSpPr/>
              <p:nvPr/>
            </p:nvGrpSpPr>
            <p:grpSpPr>
              <a:xfrm>
                <a:off x="3094448" y="5094102"/>
                <a:ext cx="1213706" cy="728223"/>
                <a:chOff x="10198340" y="689112"/>
                <a:chExt cx="1213706" cy="728223"/>
              </a:xfrm>
            </p:grpSpPr>
            <p:sp>
              <p:nvSpPr>
                <p:cNvPr id="24" name="Rectángulo: esquinas redondeadas 45">
                  <a:extLst>
                    <a:ext uri="{FF2B5EF4-FFF2-40B4-BE49-F238E27FC236}">
                      <a16:creationId xmlns:a16="http://schemas.microsoft.com/office/drawing/2014/main" id="{2F60353C-81DC-4DB8-3821-F69DC79BBB31}"/>
                    </a:ext>
                  </a:extLst>
                </p:cNvPr>
                <p:cNvSpPr/>
                <p:nvPr/>
              </p:nvSpPr>
              <p:spPr>
                <a:xfrm>
                  <a:off x="10198340" y="689112"/>
                  <a:ext cx="1213706" cy="728223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Rectángulo: esquinas redondeadas 4">
                  <a:extLst>
                    <a:ext uri="{FF2B5EF4-FFF2-40B4-BE49-F238E27FC236}">
                      <a16:creationId xmlns:a16="http://schemas.microsoft.com/office/drawing/2014/main" id="{BBB6F970-5334-5551-1175-722ACA5ADE67}"/>
                    </a:ext>
                  </a:extLst>
                </p:cNvPr>
                <p:cNvSpPr txBox="1"/>
                <p:nvPr/>
              </p:nvSpPr>
              <p:spPr>
                <a:xfrm>
                  <a:off x="10413148" y="843587"/>
                  <a:ext cx="784090" cy="41927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b="1" kern="1200" dirty="0"/>
                    <a:t>Features</a:t>
                  </a:r>
                </a:p>
              </p:txBody>
            </p:sp>
          </p:grpSp>
        </p:grpSp>
        <p:cxnSp>
          <p:nvCxnSpPr>
            <p:cNvPr id="19" name="Conector recto de flecha 48">
              <a:extLst>
                <a:ext uri="{FF2B5EF4-FFF2-40B4-BE49-F238E27FC236}">
                  <a16:creationId xmlns:a16="http://schemas.microsoft.com/office/drawing/2014/main" id="{B98E7C0A-FE14-AD50-6B47-8CF7C5F4E6F7}"/>
                </a:ext>
              </a:extLst>
            </p:cNvPr>
            <p:cNvCxnSpPr>
              <a:endCxn id="21" idx="1"/>
            </p:cNvCxnSpPr>
            <p:nvPr/>
          </p:nvCxnSpPr>
          <p:spPr>
            <a:xfrm>
              <a:off x="204186" y="1939703"/>
              <a:ext cx="6850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49">
              <a:extLst>
                <a:ext uri="{FF2B5EF4-FFF2-40B4-BE49-F238E27FC236}">
                  <a16:creationId xmlns:a16="http://schemas.microsoft.com/office/drawing/2014/main" id="{07747761-7E31-B29E-EC33-9D4E96184ED7}"/>
                </a:ext>
              </a:extLst>
            </p:cNvPr>
            <p:cNvCxnSpPr/>
            <p:nvPr/>
          </p:nvCxnSpPr>
          <p:spPr>
            <a:xfrm>
              <a:off x="2735855" y="1939703"/>
              <a:ext cx="6850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Conector recto 52">
            <a:extLst>
              <a:ext uri="{FF2B5EF4-FFF2-40B4-BE49-F238E27FC236}">
                <a16:creationId xmlns:a16="http://schemas.microsoft.com/office/drawing/2014/main" id="{E1AF71C0-4F5F-7444-ED8F-B523F8B54892}"/>
              </a:ext>
            </a:extLst>
          </p:cNvPr>
          <p:cNvCxnSpPr/>
          <p:nvPr/>
        </p:nvCxnSpPr>
        <p:spPr>
          <a:xfrm>
            <a:off x="3933645" y="1047603"/>
            <a:ext cx="0" cy="5059899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uadroTexto 55">
            <a:extLst>
              <a:ext uri="{FF2B5EF4-FFF2-40B4-BE49-F238E27FC236}">
                <a16:creationId xmlns:a16="http://schemas.microsoft.com/office/drawing/2014/main" id="{0DAE44F4-E329-A853-89F8-6EEB7A550ADC}"/>
              </a:ext>
            </a:extLst>
          </p:cNvPr>
          <p:cNvSpPr txBox="1"/>
          <p:nvPr/>
        </p:nvSpPr>
        <p:spPr>
          <a:xfrm>
            <a:off x="7741064" y="2303699"/>
            <a:ext cx="145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PINT (or TOOT)</a:t>
            </a:r>
          </a:p>
        </p:txBody>
      </p:sp>
      <p:sp>
        <p:nvSpPr>
          <p:cNvPr id="28" name="CuadroTexto 1">
            <a:extLst>
              <a:ext uri="{FF2B5EF4-FFF2-40B4-BE49-F238E27FC236}">
                <a16:creationId xmlns:a16="http://schemas.microsoft.com/office/drawing/2014/main" id="{FB812587-BD6F-070C-6D5A-1FB799951DB7}"/>
              </a:ext>
            </a:extLst>
          </p:cNvPr>
          <p:cNvSpPr txBox="1"/>
          <p:nvPr/>
        </p:nvSpPr>
        <p:spPr>
          <a:xfrm>
            <a:off x="8492658" y="4923653"/>
            <a:ext cx="2728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Disadvantages of the PINT (TOOT):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Computationally expensive</a:t>
            </a:r>
          </a:p>
        </p:txBody>
      </p:sp>
    </p:spTree>
    <p:extLst>
      <p:ext uri="{BB962C8B-B14F-4D97-AF65-F5344CB8AC3E}">
        <p14:creationId xmlns:p14="http://schemas.microsoft.com/office/powerpoint/2010/main" val="2482509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13/12/2023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12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E4666E1-C696-410F-6188-CCE9A85BC3DB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Line benefits estimation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75" y="611491"/>
            <a:ext cx="5480725" cy="2740363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659920" y="1556425"/>
            <a:ext cx="5371229" cy="402725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Line benefits are typically fraction of operational cost </a:t>
            </a:r>
          </a:p>
          <a:p>
            <a:r>
              <a:rPr lang="en-US" sz="2400" dirty="0"/>
              <a:t>High accuracy of predictions is needed</a:t>
            </a:r>
          </a:p>
          <a:p>
            <a:r>
              <a:rPr lang="en-US" sz="2400" dirty="0"/>
              <a:t>For the “viable” candidates results suggest accuracy is high enough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Note</a:t>
            </a:r>
          </a:p>
          <a:p>
            <a:r>
              <a:rPr lang="en-US" sz="2400" dirty="0"/>
              <a:t>Why not train to predict LB directly? 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 Proved difficult</a:t>
            </a:r>
            <a:endParaRPr lang="en-US" sz="1800" dirty="0"/>
          </a:p>
          <a:p>
            <a:pPr lvl="1"/>
            <a:endParaRPr lang="en-US" sz="11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10" y="3453320"/>
            <a:ext cx="6171278" cy="27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85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13/12/2023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13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Clustering process</a:t>
            </a:r>
            <a:endParaRPr lang="en-US" dirty="0"/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5851F230-B84C-2375-2F0D-DDC1422529A3}"/>
              </a:ext>
            </a:extLst>
          </p:cNvPr>
          <p:cNvSpPr txBox="1"/>
          <p:nvPr/>
        </p:nvSpPr>
        <p:spPr>
          <a:xfrm>
            <a:off x="576000" y="1115530"/>
            <a:ext cx="1161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Dimensionality reduction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Classification of operational states into 3 subsets: positive/negative significative and non-significative states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Computation of the optimal K-medoids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Selection of the representative operational states and their weights</a:t>
            </a:r>
          </a:p>
        </p:txBody>
      </p:sp>
      <p:pic>
        <p:nvPicPr>
          <p:cNvPr id="15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80F4D34-12E1-74C4-59F0-54728879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84" y="3102215"/>
            <a:ext cx="2324905" cy="2491964"/>
          </a:xfrm>
          <a:prstGeom prst="rect">
            <a:avLst/>
          </a:prstGeom>
        </p:spPr>
      </p:pic>
      <p:pic>
        <p:nvPicPr>
          <p:cNvPr id="16" name="Imagen 12" descr="Gráfico, Histograma&#10;&#10;Descripción generada automáticamente">
            <a:extLst>
              <a:ext uri="{FF2B5EF4-FFF2-40B4-BE49-F238E27FC236}">
                <a16:creationId xmlns:a16="http://schemas.microsoft.com/office/drawing/2014/main" id="{3DB8414D-6DB5-CB02-3DF0-158F788A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6" y="3102215"/>
            <a:ext cx="3737946" cy="2491964"/>
          </a:xfrm>
          <a:prstGeom prst="rect">
            <a:avLst/>
          </a:prstGeom>
        </p:spPr>
      </p:pic>
      <p:pic>
        <p:nvPicPr>
          <p:cNvPr id="17" name="Imagen 1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67F7990-34AF-4BFB-EAD8-1D0F861C7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781" y="2713809"/>
            <a:ext cx="3207491" cy="3207491"/>
          </a:xfrm>
          <a:prstGeom prst="rect">
            <a:avLst/>
          </a:prstGeom>
        </p:spPr>
      </p:pic>
      <p:sp>
        <p:nvSpPr>
          <p:cNvPr id="18" name="Rectángulo: esquinas redondeadas 20">
            <a:extLst>
              <a:ext uri="{FF2B5EF4-FFF2-40B4-BE49-F238E27FC236}">
                <a16:creationId xmlns:a16="http://schemas.microsoft.com/office/drawing/2014/main" id="{C860C34F-0057-1AF7-CC65-25EBBE954B69}"/>
              </a:ext>
            </a:extLst>
          </p:cNvPr>
          <p:cNvSpPr/>
          <p:nvPr/>
        </p:nvSpPr>
        <p:spPr>
          <a:xfrm>
            <a:off x="448574" y="2898475"/>
            <a:ext cx="6814868" cy="3010619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21">
            <a:extLst>
              <a:ext uri="{FF2B5EF4-FFF2-40B4-BE49-F238E27FC236}">
                <a16:creationId xmlns:a16="http://schemas.microsoft.com/office/drawing/2014/main" id="{9E0FEF33-291C-065B-63BF-44E8E966F194}"/>
              </a:ext>
            </a:extLst>
          </p:cNvPr>
          <p:cNvSpPr txBox="1"/>
          <p:nvPr/>
        </p:nvSpPr>
        <p:spPr>
          <a:xfrm>
            <a:off x="2153473" y="2529143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Dimensionality reduction using PCA</a:t>
            </a:r>
          </a:p>
        </p:txBody>
      </p:sp>
      <p:sp>
        <p:nvSpPr>
          <p:cNvPr id="20" name="CuadroTexto 22">
            <a:extLst>
              <a:ext uri="{FF2B5EF4-FFF2-40B4-BE49-F238E27FC236}">
                <a16:creationId xmlns:a16="http://schemas.microsoft.com/office/drawing/2014/main" id="{4B667B84-9B9F-44C6-1EDC-CC39BC17F85E}"/>
              </a:ext>
            </a:extLst>
          </p:cNvPr>
          <p:cNvSpPr txBox="1"/>
          <p:nvPr/>
        </p:nvSpPr>
        <p:spPr>
          <a:xfrm>
            <a:off x="8567610" y="2529143"/>
            <a:ext cx="3129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number of k-medoids: </a:t>
            </a:r>
          </a:p>
          <a:p>
            <a:r>
              <a:rPr lang="en-GB" dirty="0"/>
              <a:t>Elbow method</a:t>
            </a:r>
          </a:p>
        </p:txBody>
      </p:sp>
    </p:spTree>
    <p:extLst>
      <p:ext uri="{BB962C8B-B14F-4D97-AF65-F5344CB8AC3E}">
        <p14:creationId xmlns:p14="http://schemas.microsoft.com/office/powerpoint/2010/main" val="1477670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13/12/2023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14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Benchmarking: Definition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A27E3-10D6-3D7B-0359-FF7C38131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4" t="7604" r="9564"/>
          <a:stretch/>
        </p:blipFill>
        <p:spPr>
          <a:xfrm>
            <a:off x="172826" y="954248"/>
            <a:ext cx="11721548" cy="1760156"/>
          </a:xfrm>
          <a:prstGeom prst="rect">
            <a:avLst/>
          </a:prstGeom>
        </p:spPr>
      </p:pic>
      <p:cxnSp>
        <p:nvCxnSpPr>
          <p:cNvPr id="11" name="Conector recto de flecha 69">
            <a:extLst>
              <a:ext uri="{FF2B5EF4-FFF2-40B4-BE49-F238E27FC236}">
                <a16:creationId xmlns:a16="http://schemas.microsoft.com/office/drawing/2014/main" id="{CC4482FE-1ABF-0A8C-00DE-7F2759B6526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634265" y="2525084"/>
            <a:ext cx="0" cy="25358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26">
            <a:extLst>
              <a:ext uri="{FF2B5EF4-FFF2-40B4-BE49-F238E27FC236}">
                <a16:creationId xmlns:a16="http://schemas.microsoft.com/office/drawing/2014/main" id="{D44C44DA-C59E-6F1E-DF40-0877D02E2114}"/>
              </a:ext>
            </a:extLst>
          </p:cNvPr>
          <p:cNvGrpSpPr/>
          <p:nvPr/>
        </p:nvGrpSpPr>
        <p:grpSpPr>
          <a:xfrm>
            <a:off x="1171986" y="5042701"/>
            <a:ext cx="924556" cy="621078"/>
            <a:chOff x="10198340" y="754406"/>
            <a:chExt cx="1213706" cy="728223"/>
          </a:xfrm>
        </p:grpSpPr>
        <p:sp>
          <p:nvSpPr>
            <p:cNvPr id="14" name="Rectángulo: esquinas redondeadas 27">
              <a:extLst>
                <a:ext uri="{FF2B5EF4-FFF2-40B4-BE49-F238E27FC236}">
                  <a16:creationId xmlns:a16="http://schemas.microsoft.com/office/drawing/2014/main" id="{4C38875C-A34D-AAC9-E31E-80F97AD570E2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ángulo: esquinas redondeadas 4">
              <a:extLst>
                <a:ext uri="{FF2B5EF4-FFF2-40B4-BE49-F238E27FC236}">
                  <a16:creationId xmlns:a16="http://schemas.microsoft.com/office/drawing/2014/main" id="{8910AF86-3039-85B5-B485-0DF2F9F75235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TEP</a:t>
              </a:r>
            </a:p>
          </p:txBody>
        </p:sp>
      </p:grpSp>
      <p:cxnSp>
        <p:nvCxnSpPr>
          <p:cNvPr id="16" name="Conector recto de flecha 62">
            <a:extLst>
              <a:ext uri="{FF2B5EF4-FFF2-40B4-BE49-F238E27FC236}">
                <a16:creationId xmlns:a16="http://schemas.microsoft.com/office/drawing/2014/main" id="{28E513C1-9C99-8854-E92C-4FAB9EC543C2}"/>
              </a:ext>
            </a:extLst>
          </p:cNvPr>
          <p:cNvCxnSpPr>
            <a:cxnSpLocks/>
          </p:cNvCxnSpPr>
          <p:nvPr/>
        </p:nvCxnSpPr>
        <p:spPr>
          <a:xfrm>
            <a:off x="3246832" y="4584936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62">
            <a:extLst>
              <a:ext uri="{FF2B5EF4-FFF2-40B4-BE49-F238E27FC236}">
                <a16:creationId xmlns:a16="http://schemas.microsoft.com/office/drawing/2014/main" id="{A0BDEE06-5AD0-5E4E-6118-FB28027E0346}"/>
              </a:ext>
            </a:extLst>
          </p:cNvPr>
          <p:cNvCxnSpPr>
            <a:cxnSpLocks/>
          </p:cNvCxnSpPr>
          <p:nvPr/>
        </p:nvCxnSpPr>
        <p:spPr>
          <a:xfrm>
            <a:off x="3254281" y="2550253"/>
            <a:ext cx="0" cy="15219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152">
            <a:extLst>
              <a:ext uri="{FF2B5EF4-FFF2-40B4-BE49-F238E27FC236}">
                <a16:creationId xmlns:a16="http://schemas.microsoft.com/office/drawing/2014/main" id="{5781ACA2-5C16-2247-8CBF-A82F9131B614}"/>
              </a:ext>
            </a:extLst>
          </p:cNvPr>
          <p:cNvSpPr txBox="1"/>
          <p:nvPr/>
        </p:nvSpPr>
        <p:spPr>
          <a:xfrm rot="5400000">
            <a:off x="3062541" y="3474416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grpSp>
        <p:nvGrpSpPr>
          <p:cNvPr id="23" name="Grupo 138">
            <a:extLst>
              <a:ext uri="{FF2B5EF4-FFF2-40B4-BE49-F238E27FC236}">
                <a16:creationId xmlns:a16="http://schemas.microsoft.com/office/drawing/2014/main" id="{1C3B43FF-E705-8108-C497-C09C6EED936C}"/>
              </a:ext>
            </a:extLst>
          </p:cNvPr>
          <p:cNvGrpSpPr/>
          <p:nvPr/>
        </p:nvGrpSpPr>
        <p:grpSpPr>
          <a:xfrm>
            <a:off x="127250" y="3045813"/>
            <a:ext cx="776296" cy="319182"/>
            <a:chOff x="6799961" y="754406"/>
            <a:chExt cx="1213706" cy="728223"/>
          </a:xfrm>
        </p:grpSpPr>
        <p:sp>
          <p:nvSpPr>
            <p:cNvPr id="24" name="Rectángulo: esquinas redondeadas 139">
              <a:extLst>
                <a:ext uri="{FF2B5EF4-FFF2-40B4-BE49-F238E27FC236}">
                  <a16:creationId xmlns:a16="http://schemas.microsoft.com/office/drawing/2014/main" id="{4ACA9D95-A8DD-D5F8-73DB-26DFD6C68BD4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ángulo: esquinas redondeadas 4">
              <a:extLst>
                <a:ext uri="{FF2B5EF4-FFF2-40B4-BE49-F238E27FC236}">
                  <a16:creationId xmlns:a16="http://schemas.microsoft.com/office/drawing/2014/main" id="{F1A17677-D41D-C0DE-9349-764616F85C27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26" name="Grupo 45">
            <a:extLst>
              <a:ext uri="{FF2B5EF4-FFF2-40B4-BE49-F238E27FC236}">
                <a16:creationId xmlns:a16="http://schemas.microsoft.com/office/drawing/2014/main" id="{CAE4E45E-409F-F006-D7AB-ECB1AFF7CA22}"/>
              </a:ext>
            </a:extLst>
          </p:cNvPr>
          <p:cNvGrpSpPr/>
          <p:nvPr/>
        </p:nvGrpSpPr>
        <p:grpSpPr>
          <a:xfrm>
            <a:off x="2719858" y="4077408"/>
            <a:ext cx="1108972" cy="493666"/>
            <a:chOff x="5100772" y="754406"/>
            <a:chExt cx="1213706" cy="728223"/>
          </a:xfrm>
        </p:grpSpPr>
        <p:sp>
          <p:nvSpPr>
            <p:cNvPr id="27" name="Rectángulo: esquinas redondeadas 46">
              <a:extLst>
                <a:ext uri="{FF2B5EF4-FFF2-40B4-BE49-F238E27FC236}">
                  <a16:creationId xmlns:a16="http://schemas.microsoft.com/office/drawing/2014/main" id="{5C42714C-D394-AC28-13D2-7CE6B817C4C1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ángulo: esquinas redondeadas 4">
              <a:extLst>
                <a:ext uri="{FF2B5EF4-FFF2-40B4-BE49-F238E27FC236}">
                  <a16:creationId xmlns:a16="http://schemas.microsoft.com/office/drawing/2014/main" id="{841904D5-A58C-D27B-13D7-B060277D8095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29" name="Conector recto de flecha 62">
            <a:extLst>
              <a:ext uri="{FF2B5EF4-FFF2-40B4-BE49-F238E27FC236}">
                <a16:creationId xmlns:a16="http://schemas.microsoft.com/office/drawing/2014/main" id="{68F8A024-E470-FFF8-40C6-D6C561E16935}"/>
              </a:ext>
            </a:extLst>
          </p:cNvPr>
          <p:cNvCxnSpPr/>
          <p:nvPr/>
        </p:nvCxnSpPr>
        <p:spPr>
          <a:xfrm>
            <a:off x="5446747" y="1738477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152">
            <a:extLst>
              <a:ext uri="{FF2B5EF4-FFF2-40B4-BE49-F238E27FC236}">
                <a16:creationId xmlns:a16="http://schemas.microsoft.com/office/drawing/2014/main" id="{7F86F130-4929-6FBE-9EFF-541C5BF5C15E}"/>
              </a:ext>
            </a:extLst>
          </p:cNvPr>
          <p:cNvSpPr txBox="1"/>
          <p:nvPr/>
        </p:nvSpPr>
        <p:spPr>
          <a:xfrm>
            <a:off x="5141398" y="2731778"/>
            <a:ext cx="896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Relaxed TEP</a:t>
            </a:r>
          </a:p>
        </p:txBody>
      </p:sp>
      <p:cxnSp>
        <p:nvCxnSpPr>
          <p:cNvPr id="31" name="Conector recto de flecha 62">
            <a:extLst>
              <a:ext uri="{FF2B5EF4-FFF2-40B4-BE49-F238E27FC236}">
                <a16:creationId xmlns:a16="http://schemas.microsoft.com/office/drawing/2014/main" id="{B3B4CAD4-20F6-D0F5-FCAE-BD9CE66F7EC0}"/>
              </a:ext>
            </a:extLst>
          </p:cNvPr>
          <p:cNvCxnSpPr>
            <a:cxnSpLocks/>
          </p:cNvCxnSpPr>
          <p:nvPr/>
        </p:nvCxnSpPr>
        <p:spPr>
          <a:xfrm>
            <a:off x="5002234" y="3386901"/>
            <a:ext cx="0" cy="70728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62">
            <a:extLst>
              <a:ext uri="{FF2B5EF4-FFF2-40B4-BE49-F238E27FC236}">
                <a16:creationId xmlns:a16="http://schemas.microsoft.com/office/drawing/2014/main" id="{22E0F699-B554-28EC-EE56-4E84FE8FFCCB}"/>
              </a:ext>
            </a:extLst>
          </p:cNvPr>
          <p:cNvCxnSpPr/>
          <p:nvPr/>
        </p:nvCxnSpPr>
        <p:spPr>
          <a:xfrm>
            <a:off x="8036592" y="1738477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upo 39">
            <a:extLst>
              <a:ext uri="{FF2B5EF4-FFF2-40B4-BE49-F238E27FC236}">
                <a16:creationId xmlns:a16="http://schemas.microsoft.com/office/drawing/2014/main" id="{0E4FB451-D7D7-D770-7A65-0D0EE971549A}"/>
              </a:ext>
            </a:extLst>
          </p:cNvPr>
          <p:cNvGrpSpPr/>
          <p:nvPr/>
        </p:nvGrpSpPr>
        <p:grpSpPr>
          <a:xfrm>
            <a:off x="7959072" y="3964749"/>
            <a:ext cx="960046" cy="528592"/>
            <a:chOff x="10198340" y="737513"/>
            <a:chExt cx="1213706" cy="745116"/>
          </a:xfrm>
        </p:grpSpPr>
        <p:sp>
          <p:nvSpPr>
            <p:cNvPr id="38" name="Rectángulo: esquinas redondeadas 40">
              <a:extLst>
                <a:ext uri="{FF2B5EF4-FFF2-40B4-BE49-F238E27FC236}">
                  <a16:creationId xmlns:a16="http://schemas.microsoft.com/office/drawing/2014/main" id="{46FF7357-25E0-340E-ABA6-243B0C1F2D77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ángulo: esquinas redondeadas 4">
              <a:extLst>
                <a:ext uri="{FF2B5EF4-FFF2-40B4-BE49-F238E27FC236}">
                  <a16:creationId xmlns:a16="http://schemas.microsoft.com/office/drawing/2014/main" id="{EA2F6144-DCA2-77C1-52A7-D0EF89BD3E9E}"/>
                </a:ext>
              </a:extLst>
            </p:cNvPr>
            <p:cNvSpPr txBox="1"/>
            <p:nvPr/>
          </p:nvSpPr>
          <p:spPr>
            <a:xfrm>
              <a:off x="10219674" y="737513"/>
              <a:ext cx="1171049" cy="685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ML algorithm</a:t>
              </a:r>
            </a:p>
          </p:txBody>
        </p:sp>
      </p:grpSp>
      <p:cxnSp>
        <p:nvCxnSpPr>
          <p:cNvPr id="40" name="Conector recto de flecha 62">
            <a:extLst>
              <a:ext uri="{FF2B5EF4-FFF2-40B4-BE49-F238E27FC236}">
                <a16:creationId xmlns:a16="http://schemas.microsoft.com/office/drawing/2014/main" id="{C0BDBCC1-7D08-8FB0-887B-FCF20D40A372}"/>
              </a:ext>
            </a:extLst>
          </p:cNvPr>
          <p:cNvCxnSpPr>
            <a:cxnSpLocks/>
          </p:cNvCxnSpPr>
          <p:nvPr/>
        </p:nvCxnSpPr>
        <p:spPr>
          <a:xfrm>
            <a:off x="8437246" y="3416463"/>
            <a:ext cx="0" cy="5599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152">
            <a:extLst>
              <a:ext uri="{FF2B5EF4-FFF2-40B4-BE49-F238E27FC236}">
                <a16:creationId xmlns:a16="http://schemas.microsoft.com/office/drawing/2014/main" id="{DE1C9B1B-AC48-1CF7-BA83-8BA743B54CE9}"/>
              </a:ext>
            </a:extLst>
          </p:cNvPr>
          <p:cNvSpPr txBox="1"/>
          <p:nvPr/>
        </p:nvSpPr>
        <p:spPr>
          <a:xfrm>
            <a:off x="8324172" y="340913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Training</a:t>
            </a:r>
          </a:p>
        </p:txBody>
      </p:sp>
      <p:cxnSp>
        <p:nvCxnSpPr>
          <p:cNvPr id="42" name="Conector: angular 147">
            <a:extLst>
              <a:ext uri="{FF2B5EF4-FFF2-40B4-BE49-F238E27FC236}">
                <a16:creationId xmlns:a16="http://schemas.microsoft.com/office/drawing/2014/main" id="{13D8BD18-B30B-D82B-EA9B-754CA423BFF1}"/>
              </a:ext>
            </a:extLst>
          </p:cNvPr>
          <p:cNvCxnSpPr>
            <a:cxnSpLocks/>
            <a:stCxn id="38" idx="3"/>
            <a:endCxn id="115" idx="1"/>
          </p:cNvCxnSpPr>
          <p:nvPr/>
        </p:nvCxnSpPr>
        <p:spPr>
          <a:xfrm flipV="1">
            <a:off x="8919118" y="3205404"/>
            <a:ext cx="863690" cy="102963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62">
            <a:extLst>
              <a:ext uri="{FF2B5EF4-FFF2-40B4-BE49-F238E27FC236}">
                <a16:creationId xmlns:a16="http://schemas.microsoft.com/office/drawing/2014/main" id="{4EDE5158-993B-2B58-1C9C-F60C4896D714}"/>
              </a:ext>
            </a:extLst>
          </p:cNvPr>
          <p:cNvCxnSpPr>
            <a:cxnSpLocks/>
          </p:cNvCxnSpPr>
          <p:nvPr/>
        </p:nvCxnSpPr>
        <p:spPr>
          <a:xfrm>
            <a:off x="10309735" y="3394297"/>
            <a:ext cx="2" cy="6975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152">
            <a:extLst>
              <a:ext uri="{FF2B5EF4-FFF2-40B4-BE49-F238E27FC236}">
                <a16:creationId xmlns:a16="http://schemas.microsoft.com/office/drawing/2014/main" id="{2455A0AD-156F-B5F2-FF93-BC5D90169D39}"/>
              </a:ext>
            </a:extLst>
          </p:cNvPr>
          <p:cNvSpPr txBox="1"/>
          <p:nvPr/>
        </p:nvSpPr>
        <p:spPr>
          <a:xfrm rot="5400000">
            <a:off x="10076827" y="352040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50" name="CuadroTexto 152">
            <a:extLst>
              <a:ext uri="{FF2B5EF4-FFF2-40B4-BE49-F238E27FC236}">
                <a16:creationId xmlns:a16="http://schemas.microsoft.com/office/drawing/2014/main" id="{95160A99-AC3A-850F-4753-AFF2D86488C4}"/>
              </a:ext>
            </a:extLst>
          </p:cNvPr>
          <p:cNvSpPr txBox="1"/>
          <p:nvPr/>
        </p:nvSpPr>
        <p:spPr>
          <a:xfrm rot="5400000">
            <a:off x="9067471" y="3665344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Evaluation</a:t>
            </a:r>
          </a:p>
        </p:txBody>
      </p:sp>
      <p:sp>
        <p:nvSpPr>
          <p:cNvPr id="51" name="Rounded Rectangle 120">
            <a:extLst>
              <a:ext uri="{FF2B5EF4-FFF2-40B4-BE49-F238E27FC236}">
                <a16:creationId xmlns:a16="http://schemas.microsoft.com/office/drawing/2014/main" id="{A641BCCB-ED92-6D48-E3A9-41985E641F4E}"/>
              </a:ext>
            </a:extLst>
          </p:cNvPr>
          <p:cNvSpPr/>
          <p:nvPr/>
        </p:nvSpPr>
        <p:spPr>
          <a:xfrm>
            <a:off x="1015854" y="2525086"/>
            <a:ext cx="1243247" cy="32283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2" name="Rounded Rectangle 121">
            <a:extLst>
              <a:ext uri="{FF2B5EF4-FFF2-40B4-BE49-F238E27FC236}">
                <a16:creationId xmlns:a16="http://schemas.microsoft.com/office/drawing/2014/main" id="{90F233C2-AD42-17B0-F456-C931B8F66D1E}"/>
              </a:ext>
            </a:extLst>
          </p:cNvPr>
          <p:cNvSpPr/>
          <p:nvPr/>
        </p:nvSpPr>
        <p:spPr>
          <a:xfrm>
            <a:off x="2641438" y="2525086"/>
            <a:ext cx="1243247" cy="32283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122">
            <a:extLst>
              <a:ext uri="{FF2B5EF4-FFF2-40B4-BE49-F238E27FC236}">
                <a16:creationId xmlns:a16="http://schemas.microsoft.com/office/drawing/2014/main" id="{4D283E4F-3E50-5FD6-E288-21563D056198}"/>
              </a:ext>
            </a:extLst>
          </p:cNvPr>
          <p:cNvSpPr/>
          <p:nvPr/>
        </p:nvSpPr>
        <p:spPr>
          <a:xfrm>
            <a:off x="4349486" y="2525086"/>
            <a:ext cx="2481806" cy="32283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123">
            <a:extLst>
              <a:ext uri="{FF2B5EF4-FFF2-40B4-BE49-F238E27FC236}">
                <a16:creationId xmlns:a16="http://schemas.microsoft.com/office/drawing/2014/main" id="{3533C75D-52C9-9CED-93A7-B63479303B91}"/>
              </a:ext>
            </a:extLst>
          </p:cNvPr>
          <p:cNvSpPr/>
          <p:nvPr/>
        </p:nvSpPr>
        <p:spPr>
          <a:xfrm>
            <a:off x="7671837" y="2525084"/>
            <a:ext cx="3426031" cy="3228379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8BFB42-FCCA-5AE1-EDA1-0167193585D6}"/>
              </a:ext>
            </a:extLst>
          </p:cNvPr>
          <p:cNvSpPr txBox="1"/>
          <p:nvPr/>
        </p:nvSpPr>
        <p:spPr>
          <a:xfrm rot="5400000">
            <a:off x="1105591" y="420158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 temporal reduction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E42F27-EC00-731C-F264-3C496F59D4E5}"/>
              </a:ext>
            </a:extLst>
          </p:cNvPr>
          <p:cNvSpPr txBox="1"/>
          <p:nvPr/>
        </p:nvSpPr>
        <p:spPr>
          <a:xfrm rot="5400000">
            <a:off x="2815749" y="419517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Input-based clustering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9D0A25-7B2C-7796-8AF8-31FD9A7C100D}"/>
              </a:ext>
            </a:extLst>
          </p:cNvPr>
          <p:cNvSpPr txBox="1"/>
          <p:nvPr/>
        </p:nvSpPr>
        <p:spPr>
          <a:xfrm rot="5400000">
            <a:off x="5921030" y="4393948"/>
            <a:ext cx="2262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Ex-post clustering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7470DD-A005-FBEF-5E19-4D0BCFA680B3}"/>
              </a:ext>
            </a:extLst>
          </p:cNvPr>
          <p:cNvSpPr txBox="1"/>
          <p:nvPr/>
        </p:nvSpPr>
        <p:spPr>
          <a:xfrm rot="5400000">
            <a:off x="9796896" y="4069600"/>
            <a:ext cx="30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NN-assisted Ex-post clustering</a:t>
            </a:r>
          </a:p>
        </p:txBody>
      </p:sp>
      <p:grpSp>
        <p:nvGrpSpPr>
          <p:cNvPr id="64" name="Grupo 45">
            <a:extLst>
              <a:ext uri="{FF2B5EF4-FFF2-40B4-BE49-F238E27FC236}">
                <a16:creationId xmlns:a16="http://schemas.microsoft.com/office/drawing/2014/main" id="{BA39800A-D6CE-C4A7-6869-DF67983D47E7}"/>
              </a:ext>
            </a:extLst>
          </p:cNvPr>
          <p:cNvGrpSpPr/>
          <p:nvPr/>
        </p:nvGrpSpPr>
        <p:grpSpPr>
          <a:xfrm>
            <a:off x="4441790" y="4102575"/>
            <a:ext cx="1108972" cy="493666"/>
            <a:chOff x="5100772" y="754406"/>
            <a:chExt cx="1213706" cy="728223"/>
          </a:xfrm>
        </p:grpSpPr>
        <p:sp>
          <p:nvSpPr>
            <p:cNvPr id="65" name="Rectángulo: esquinas redondeadas 46">
              <a:extLst>
                <a:ext uri="{FF2B5EF4-FFF2-40B4-BE49-F238E27FC236}">
                  <a16:creationId xmlns:a16="http://schemas.microsoft.com/office/drawing/2014/main" id="{613C2583-53E3-77F7-DDBA-D8580C17F5E1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Rectángulo: esquinas redondeadas 4">
              <a:extLst>
                <a:ext uri="{FF2B5EF4-FFF2-40B4-BE49-F238E27FC236}">
                  <a16:creationId xmlns:a16="http://schemas.microsoft.com/office/drawing/2014/main" id="{80977058-596A-172D-9E52-98E35D459FEB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grpSp>
        <p:nvGrpSpPr>
          <p:cNvPr id="70" name="Grupo 26">
            <a:extLst>
              <a:ext uri="{FF2B5EF4-FFF2-40B4-BE49-F238E27FC236}">
                <a16:creationId xmlns:a16="http://schemas.microsoft.com/office/drawing/2014/main" id="{144D71D0-CE63-51C1-9F71-16A8808AFBFF}"/>
              </a:ext>
            </a:extLst>
          </p:cNvPr>
          <p:cNvGrpSpPr/>
          <p:nvPr/>
        </p:nvGrpSpPr>
        <p:grpSpPr>
          <a:xfrm>
            <a:off x="2793639" y="4744420"/>
            <a:ext cx="924556" cy="382691"/>
            <a:chOff x="10198340" y="754406"/>
            <a:chExt cx="1213706" cy="728223"/>
          </a:xfrm>
        </p:grpSpPr>
        <p:sp>
          <p:nvSpPr>
            <p:cNvPr id="71" name="Rectángulo: esquinas redondeadas 27">
              <a:extLst>
                <a:ext uri="{FF2B5EF4-FFF2-40B4-BE49-F238E27FC236}">
                  <a16:creationId xmlns:a16="http://schemas.microsoft.com/office/drawing/2014/main" id="{079EA429-E358-B636-2944-00A6B971548F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Rectángulo: esquinas redondeadas 4">
              <a:extLst>
                <a:ext uri="{FF2B5EF4-FFF2-40B4-BE49-F238E27FC236}">
                  <a16:creationId xmlns:a16="http://schemas.microsoft.com/office/drawing/2014/main" id="{824D2029-7389-648B-E284-4542D1492B5D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TEP</a:t>
              </a:r>
            </a:p>
          </p:txBody>
        </p:sp>
      </p:grpSp>
      <p:sp>
        <p:nvSpPr>
          <p:cNvPr id="78" name="Rectángulo: esquinas redondeadas 139">
            <a:extLst>
              <a:ext uri="{FF2B5EF4-FFF2-40B4-BE49-F238E27FC236}">
                <a16:creationId xmlns:a16="http://schemas.microsoft.com/office/drawing/2014/main" id="{D5F43FE0-60AD-D52F-F419-926CAFE4C74C}"/>
              </a:ext>
            </a:extLst>
          </p:cNvPr>
          <p:cNvSpPr/>
          <p:nvPr/>
        </p:nvSpPr>
        <p:spPr>
          <a:xfrm>
            <a:off x="4477412" y="3012886"/>
            <a:ext cx="1053858" cy="385036"/>
          </a:xfrm>
          <a:prstGeom prst="roundRect">
            <a:avLst>
              <a:gd name="adj" fmla="val 1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100" b="1" dirty="0"/>
              <a:t>Operational Cost</a:t>
            </a:r>
          </a:p>
        </p:txBody>
      </p:sp>
      <p:sp>
        <p:nvSpPr>
          <p:cNvPr id="81" name="CuadroTexto 152">
            <a:extLst>
              <a:ext uri="{FF2B5EF4-FFF2-40B4-BE49-F238E27FC236}">
                <a16:creationId xmlns:a16="http://schemas.microsoft.com/office/drawing/2014/main" id="{9F694BCE-69EA-D3D0-9331-25990CD68805}"/>
              </a:ext>
            </a:extLst>
          </p:cNvPr>
          <p:cNvSpPr txBox="1"/>
          <p:nvPr/>
        </p:nvSpPr>
        <p:spPr>
          <a:xfrm rot="5400000">
            <a:off x="4828317" y="350025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3CE048EA-E3EB-CCC2-7056-19888FAFC89E}"/>
              </a:ext>
            </a:extLst>
          </p:cNvPr>
          <p:cNvCxnSpPr>
            <a:endCxn id="78" idx="0"/>
          </p:cNvCxnSpPr>
          <p:nvPr/>
        </p:nvCxnSpPr>
        <p:spPr>
          <a:xfrm rot="5400000">
            <a:off x="4884025" y="2645403"/>
            <a:ext cx="487800" cy="247167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o 45">
            <a:extLst>
              <a:ext uri="{FF2B5EF4-FFF2-40B4-BE49-F238E27FC236}">
                <a16:creationId xmlns:a16="http://schemas.microsoft.com/office/drawing/2014/main" id="{507BF585-651C-31FB-CD79-7FE7FDD79A5C}"/>
              </a:ext>
            </a:extLst>
          </p:cNvPr>
          <p:cNvGrpSpPr/>
          <p:nvPr/>
        </p:nvGrpSpPr>
        <p:grpSpPr>
          <a:xfrm>
            <a:off x="5609088" y="4102575"/>
            <a:ext cx="1108972" cy="493666"/>
            <a:chOff x="5100772" y="754406"/>
            <a:chExt cx="1213706" cy="728223"/>
          </a:xfrm>
        </p:grpSpPr>
        <p:sp>
          <p:nvSpPr>
            <p:cNvPr id="90" name="Rectángulo: esquinas redondeadas 46">
              <a:extLst>
                <a:ext uri="{FF2B5EF4-FFF2-40B4-BE49-F238E27FC236}">
                  <a16:creationId xmlns:a16="http://schemas.microsoft.com/office/drawing/2014/main" id="{C28317FA-670A-196B-17AA-14C72F45D3F6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Rectángulo: esquinas redondeadas 4">
              <a:extLst>
                <a:ext uri="{FF2B5EF4-FFF2-40B4-BE49-F238E27FC236}">
                  <a16:creationId xmlns:a16="http://schemas.microsoft.com/office/drawing/2014/main" id="{410D6BC7-D986-D992-6C10-1DF1C3B7545C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sp>
        <p:nvSpPr>
          <p:cNvPr id="95" name="Rectángulo: esquinas redondeadas 139">
            <a:extLst>
              <a:ext uri="{FF2B5EF4-FFF2-40B4-BE49-F238E27FC236}">
                <a16:creationId xmlns:a16="http://schemas.microsoft.com/office/drawing/2014/main" id="{4531DCE6-BF57-3F81-94F9-5F8A0341A380}"/>
              </a:ext>
            </a:extLst>
          </p:cNvPr>
          <p:cNvSpPr/>
          <p:nvPr/>
        </p:nvSpPr>
        <p:spPr>
          <a:xfrm>
            <a:off x="5644710" y="3012886"/>
            <a:ext cx="1053858" cy="385036"/>
          </a:xfrm>
          <a:prstGeom prst="roundRect">
            <a:avLst>
              <a:gd name="adj" fmla="val 1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100" b="1" dirty="0"/>
              <a:t>Line Benefits</a:t>
            </a:r>
          </a:p>
        </p:txBody>
      </p:sp>
      <p:sp>
        <p:nvSpPr>
          <p:cNvPr id="96" name="CuadroTexto 152">
            <a:extLst>
              <a:ext uri="{FF2B5EF4-FFF2-40B4-BE49-F238E27FC236}">
                <a16:creationId xmlns:a16="http://schemas.microsoft.com/office/drawing/2014/main" id="{A7EA473B-2818-65E8-F3A9-24DC2B4ED72F}"/>
              </a:ext>
            </a:extLst>
          </p:cNvPr>
          <p:cNvSpPr txBox="1"/>
          <p:nvPr/>
        </p:nvSpPr>
        <p:spPr>
          <a:xfrm rot="5400000">
            <a:off x="5936849" y="350025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cxnSp>
        <p:nvCxnSpPr>
          <p:cNvPr id="97" name="Conector recto de flecha 62">
            <a:extLst>
              <a:ext uri="{FF2B5EF4-FFF2-40B4-BE49-F238E27FC236}">
                <a16:creationId xmlns:a16="http://schemas.microsoft.com/office/drawing/2014/main" id="{54466806-760D-8014-16D8-29A6C9828E1A}"/>
              </a:ext>
            </a:extLst>
          </p:cNvPr>
          <p:cNvCxnSpPr>
            <a:cxnSpLocks/>
          </p:cNvCxnSpPr>
          <p:nvPr/>
        </p:nvCxnSpPr>
        <p:spPr>
          <a:xfrm>
            <a:off x="6171639" y="3386901"/>
            <a:ext cx="0" cy="70728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7351A06C-2D3F-A50A-E2E1-C054B733A1ED}"/>
              </a:ext>
            </a:extLst>
          </p:cNvPr>
          <p:cNvCxnSpPr>
            <a:endCxn id="95" idx="0"/>
          </p:cNvCxnSpPr>
          <p:nvPr/>
        </p:nvCxnSpPr>
        <p:spPr>
          <a:xfrm rot="16200000" flipH="1">
            <a:off x="5782261" y="2623508"/>
            <a:ext cx="487800" cy="290956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ángulo: esquinas redondeadas 139">
            <a:extLst>
              <a:ext uri="{FF2B5EF4-FFF2-40B4-BE49-F238E27FC236}">
                <a16:creationId xmlns:a16="http://schemas.microsoft.com/office/drawing/2014/main" id="{4740772F-842B-84DA-0BC6-7479ED98CC61}"/>
              </a:ext>
            </a:extLst>
          </p:cNvPr>
          <p:cNvSpPr/>
          <p:nvPr/>
        </p:nvSpPr>
        <p:spPr>
          <a:xfrm>
            <a:off x="7910317" y="3012886"/>
            <a:ext cx="1053858" cy="385036"/>
          </a:xfrm>
          <a:prstGeom prst="roundRect">
            <a:avLst>
              <a:gd name="adj" fmla="val 1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100" b="1" dirty="0"/>
              <a:t>Operational Cost</a:t>
            </a:r>
          </a:p>
        </p:txBody>
      </p:sp>
      <p:sp>
        <p:nvSpPr>
          <p:cNvPr id="104" name="CuadroTexto 152">
            <a:extLst>
              <a:ext uri="{FF2B5EF4-FFF2-40B4-BE49-F238E27FC236}">
                <a16:creationId xmlns:a16="http://schemas.microsoft.com/office/drawing/2014/main" id="{621E6A27-A2F4-942A-CAA1-536A1D9E6436}"/>
              </a:ext>
            </a:extLst>
          </p:cNvPr>
          <p:cNvSpPr txBox="1"/>
          <p:nvPr/>
        </p:nvSpPr>
        <p:spPr>
          <a:xfrm>
            <a:off x="3226426" y="5060525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Fixing</a:t>
            </a:r>
          </a:p>
        </p:txBody>
      </p:sp>
      <p:cxnSp>
        <p:nvCxnSpPr>
          <p:cNvPr id="106" name="Conector recto de flecha 62">
            <a:extLst>
              <a:ext uri="{FF2B5EF4-FFF2-40B4-BE49-F238E27FC236}">
                <a16:creationId xmlns:a16="http://schemas.microsoft.com/office/drawing/2014/main" id="{1670A7B9-E916-AFA2-EBC7-A731B34AC03C}"/>
              </a:ext>
            </a:extLst>
          </p:cNvPr>
          <p:cNvCxnSpPr/>
          <p:nvPr/>
        </p:nvCxnSpPr>
        <p:spPr>
          <a:xfrm>
            <a:off x="8441934" y="2603676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uadroTexto 152">
            <a:extLst>
              <a:ext uri="{FF2B5EF4-FFF2-40B4-BE49-F238E27FC236}">
                <a16:creationId xmlns:a16="http://schemas.microsoft.com/office/drawing/2014/main" id="{F3FF1779-7684-86BF-7740-5F149E39F04D}"/>
              </a:ext>
            </a:extLst>
          </p:cNvPr>
          <p:cNvSpPr txBox="1"/>
          <p:nvPr/>
        </p:nvSpPr>
        <p:spPr>
          <a:xfrm>
            <a:off x="7832183" y="2568548"/>
            <a:ext cx="6815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Relaxed </a:t>
            </a:r>
          </a:p>
          <a:p>
            <a:pPr algn="ctr"/>
            <a:r>
              <a:rPr lang="en-GB" sz="1100" b="1" dirty="0"/>
              <a:t>TEP</a:t>
            </a:r>
          </a:p>
        </p:txBody>
      </p:sp>
      <p:sp>
        <p:nvSpPr>
          <p:cNvPr id="115" name="Rectángulo: esquinas redondeadas 139">
            <a:extLst>
              <a:ext uri="{FF2B5EF4-FFF2-40B4-BE49-F238E27FC236}">
                <a16:creationId xmlns:a16="http://schemas.microsoft.com/office/drawing/2014/main" id="{B9CC4110-41D0-765E-DA27-48577EF7162D}"/>
              </a:ext>
            </a:extLst>
          </p:cNvPr>
          <p:cNvSpPr/>
          <p:nvPr/>
        </p:nvSpPr>
        <p:spPr>
          <a:xfrm>
            <a:off x="9782808" y="3012886"/>
            <a:ext cx="1053858" cy="385036"/>
          </a:xfrm>
          <a:prstGeom prst="roundRect">
            <a:avLst>
              <a:gd name="adj" fmla="val 1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100" b="1" dirty="0"/>
              <a:t>Line Benefits</a:t>
            </a:r>
          </a:p>
        </p:txBody>
      </p:sp>
      <p:grpSp>
        <p:nvGrpSpPr>
          <p:cNvPr id="118" name="Grupo 45">
            <a:extLst>
              <a:ext uri="{FF2B5EF4-FFF2-40B4-BE49-F238E27FC236}">
                <a16:creationId xmlns:a16="http://schemas.microsoft.com/office/drawing/2014/main" id="{BC9576D7-01D0-F1D4-A71D-CAB551D0580C}"/>
              </a:ext>
            </a:extLst>
          </p:cNvPr>
          <p:cNvGrpSpPr/>
          <p:nvPr/>
        </p:nvGrpSpPr>
        <p:grpSpPr>
          <a:xfrm>
            <a:off x="9755251" y="4102575"/>
            <a:ext cx="1108972" cy="493666"/>
            <a:chOff x="5100772" y="754406"/>
            <a:chExt cx="1213706" cy="728223"/>
          </a:xfrm>
        </p:grpSpPr>
        <p:sp>
          <p:nvSpPr>
            <p:cNvPr id="119" name="Rectángulo: esquinas redondeadas 46">
              <a:extLst>
                <a:ext uri="{FF2B5EF4-FFF2-40B4-BE49-F238E27FC236}">
                  <a16:creationId xmlns:a16="http://schemas.microsoft.com/office/drawing/2014/main" id="{FE89B3AD-3D22-B05A-378A-7A69FDAA5D97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Rectángulo: esquinas redondeadas 4">
              <a:extLst>
                <a:ext uri="{FF2B5EF4-FFF2-40B4-BE49-F238E27FC236}">
                  <a16:creationId xmlns:a16="http://schemas.microsoft.com/office/drawing/2014/main" id="{302A02E5-8912-E27E-6C82-397705892FE0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DB1ADF98-4A13-EC4E-2543-367F3329FE4A}"/>
              </a:ext>
            </a:extLst>
          </p:cNvPr>
          <p:cNvSpPr txBox="1"/>
          <p:nvPr/>
        </p:nvSpPr>
        <p:spPr>
          <a:xfrm>
            <a:off x="1048206" y="578183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4DEA3F-063B-C969-3356-526D3CA1A885}"/>
              </a:ext>
            </a:extLst>
          </p:cNvPr>
          <p:cNvSpPr txBox="1"/>
          <p:nvPr/>
        </p:nvSpPr>
        <p:spPr>
          <a:xfrm>
            <a:off x="2681706" y="578183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F4BC5F3-BD5B-4ABB-EDE4-0BE857FC94B8}"/>
              </a:ext>
            </a:extLst>
          </p:cNvPr>
          <p:cNvSpPr txBox="1"/>
          <p:nvPr/>
        </p:nvSpPr>
        <p:spPr>
          <a:xfrm>
            <a:off x="4418283" y="578183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9DAAB31-2375-95FE-7E63-B590C7DADB5B}"/>
              </a:ext>
            </a:extLst>
          </p:cNvPr>
          <p:cNvSpPr txBox="1"/>
          <p:nvPr/>
        </p:nvSpPr>
        <p:spPr>
          <a:xfrm>
            <a:off x="5560328" y="5781832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E5A5365-EC6F-7547-F886-290A27771D0C}"/>
              </a:ext>
            </a:extLst>
          </p:cNvPr>
          <p:cNvSpPr txBox="1"/>
          <p:nvPr/>
        </p:nvSpPr>
        <p:spPr>
          <a:xfrm>
            <a:off x="7851188" y="5781832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Solution F</a:t>
            </a:r>
            <a:endParaRPr lang="en-US" b="1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C952E7F-A42E-1F8C-0F8B-3D41B8107E03}"/>
              </a:ext>
            </a:extLst>
          </p:cNvPr>
          <p:cNvSpPr txBox="1"/>
          <p:nvPr/>
        </p:nvSpPr>
        <p:spPr>
          <a:xfrm>
            <a:off x="9774739" y="578183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G</a:t>
            </a:r>
          </a:p>
        </p:txBody>
      </p:sp>
      <p:grpSp>
        <p:nvGrpSpPr>
          <p:cNvPr id="135" name="Grupo 26">
            <a:extLst>
              <a:ext uri="{FF2B5EF4-FFF2-40B4-BE49-F238E27FC236}">
                <a16:creationId xmlns:a16="http://schemas.microsoft.com/office/drawing/2014/main" id="{4228283D-F0C9-F915-C59A-6C7A1ABE6293}"/>
              </a:ext>
            </a:extLst>
          </p:cNvPr>
          <p:cNvGrpSpPr/>
          <p:nvPr/>
        </p:nvGrpSpPr>
        <p:grpSpPr>
          <a:xfrm>
            <a:off x="2793639" y="5284442"/>
            <a:ext cx="924556" cy="382691"/>
            <a:chOff x="10198340" y="754406"/>
            <a:chExt cx="1213706" cy="728223"/>
          </a:xfrm>
        </p:grpSpPr>
        <p:sp>
          <p:nvSpPr>
            <p:cNvPr id="136" name="Rectángulo: esquinas redondeadas 27">
              <a:extLst>
                <a:ext uri="{FF2B5EF4-FFF2-40B4-BE49-F238E27FC236}">
                  <a16:creationId xmlns:a16="http://schemas.microsoft.com/office/drawing/2014/main" id="{77EF032F-1261-E1A9-534B-33B70677658B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7" name="Rectángulo: esquinas redondeadas 4">
              <a:extLst>
                <a:ext uri="{FF2B5EF4-FFF2-40B4-BE49-F238E27FC236}">
                  <a16:creationId xmlns:a16="http://schemas.microsoft.com/office/drawing/2014/main" id="{7BD3E17A-2E74-9BF5-C01A-B94A7B28A3A4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Full Year Operation</a:t>
              </a:r>
            </a:p>
          </p:txBody>
        </p:sp>
      </p:grpSp>
      <p:cxnSp>
        <p:nvCxnSpPr>
          <p:cNvPr id="138" name="Conector recto de flecha 62">
            <a:extLst>
              <a:ext uri="{FF2B5EF4-FFF2-40B4-BE49-F238E27FC236}">
                <a16:creationId xmlns:a16="http://schemas.microsoft.com/office/drawing/2014/main" id="{2E2FE618-7AF6-D2C5-B9D0-67075574E99C}"/>
              </a:ext>
            </a:extLst>
          </p:cNvPr>
          <p:cNvCxnSpPr>
            <a:cxnSpLocks/>
          </p:cNvCxnSpPr>
          <p:nvPr/>
        </p:nvCxnSpPr>
        <p:spPr>
          <a:xfrm>
            <a:off x="3246832" y="5132418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de flecha 62">
            <a:extLst>
              <a:ext uri="{FF2B5EF4-FFF2-40B4-BE49-F238E27FC236}">
                <a16:creationId xmlns:a16="http://schemas.microsoft.com/office/drawing/2014/main" id="{27550624-44C3-9371-525D-D7DBFD20AD3E}"/>
              </a:ext>
            </a:extLst>
          </p:cNvPr>
          <p:cNvCxnSpPr>
            <a:cxnSpLocks/>
          </p:cNvCxnSpPr>
          <p:nvPr/>
        </p:nvCxnSpPr>
        <p:spPr>
          <a:xfrm>
            <a:off x="6172637" y="4584936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26">
            <a:extLst>
              <a:ext uri="{FF2B5EF4-FFF2-40B4-BE49-F238E27FC236}">
                <a16:creationId xmlns:a16="http://schemas.microsoft.com/office/drawing/2014/main" id="{8D961162-402F-F48A-07B9-E8B770C02FDA}"/>
              </a:ext>
            </a:extLst>
          </p:cNvPr>
          <p:cNvGrpSpPr/>
          <p:nvPr/>
        </p:nvGrpSpPr>
        <p:grpSpPr>
          <a:xfrm>
            <a:off x="5719444" y="4744420"/>
            <a:ext cx="924556" cy="382691"/>
            <a:chOff x="10198340" y="754406"/>
            <a:chExt cx="1213706" cy="728223"/>
          </a:xfrm>
        </p:grpSpPr>
        <p:sp>
          <p:nvSpPr>
            <p:cNvPr id="141" name="Rectángulo: esquinas redondeadas 27">
              <a:extLst>
                <a:ext uri="{FF2B5EF4-FFF2-40B4-BE49-F238E27FC236}">
                  <a16:creationId xmlns:a16="http://schemas.microsoft.com/office/drawing/2014/main" id="{CE2529CB-5DA7-5B71-2EBA-040F45B0F5DE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2" name="Rectángulo: esquinas redondeadas 4">
              <a:extLst>
                <a:ext uri="{FF2B5EF4-FFF2-40B4-BE49-F238E27FC236}">
                  <a16:creationId xmlns:a16="http://schemas.microsoft.com/office/drawing/2014/main" id="{072E9EE8-8C62-2750-4B7C-918D4F7560D6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TEP</a:t>
              </a:r>
            </a:p>
          </p:txBody>
        </p:sp>
      </p:grpSp>
      <p:sp>
        <p:nvSpPr>
          <p:cNvPr id="143" name="CuadroTexto 152">
            <a:extLst>
              <a:ext uri="{FF2B5EF4-FFF2-40B4-BE49-F238E27FC236}">
                <a16:creationId xmlns:a16="http://schemas.microsoft.com/office/drawing/2014/main" id="{1B4F509C-5FDC-5E33-0C92-F158EEDF4093}"/>
              </a:ext>
            </a:extLst>
          </p:cNvPr>
          <p:cNvSpPr txBox="1"/>
          <p:nvPr/>
        </p:nvSpPr>
        <p:spPr>
          <a:xfrm>
            <a:off x="6152231" y="5060525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Fixing</a:t>
            </a:r>
          </a:p>
        </p:txBody>
      </p:sp>
      <p:grpSp>
        <p:nvGrpSpPr>
          <p:cNvPr id="144" name="Grupo 26">
            <a:extLst>
              <a:ext uri="{FF2B5EF4-FFF2-40B4-BE49-F238E27FC236}">
                <a16:creationId xmlns:a16="http://schemas.microsoft.com/office/drawing/2014/main" id="{733C93E9-2B17-107B-F180-D8438043D11F}"/>
              </a:ext>
            </a:extLst>
          </p:cNvPr>
          <p:cNvGrpSpPr/>
          <p:nvPr/>
        </p:nvGrpSpPr>
        <p:grpSpPr>
          <a:xfrm>
            <a:off x="5719444" y="5284442"/>
            <a:ext cx="924556" cy="382691"/>
            <a:chOff x="10198340" y="754406"/>
            <a:chExt cx="1213706" cy="728223"/>
          </a:xfrm>
        </p:grpSpPr>
        <p:sp>
          <p:nvSpPr>
            <p:cNvPr id="145" name="Rectángulo: esquinas redondeadas 27">
              <a:extLst>
                <a:ext uri="{FF2B5EF4-FFF2-40B4-BE49-F238E27FC236}">
                  <a16:creationId xmlns:a16="http://schemas.microsoft.com/office/drawing/2014/main" id="{5EF2EF43-B35E-FC26-3780-E83E89EB804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Rectángulo: esquinas redondeadas 4">
              <a:extLst>
                <a:ext uri="{FF2B5EF4-FFF2-40B4-BE49-F238E27FC236}">
                  <a16:creationId xmlns:a16="http://schemas.microsoft.com/office/drawing/2014/main" id="{B53F9C3C-F044-64B4-BDF3-A1AACF371AD9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Full Year Operation</a:t>
              </a:r>
            </a:p>
          </p:txBody>
        </p:sp>
      </p:grpSp>
      <p:cxnSp>
        <p:nvCxnSpPr>
          <p:cNvPr id="147" name="Conector recto de flecha 62">
            <a:extLst>
              <a:ext uri="{FF2B5EF4-FFF2-40B4-BE49-F238E27FC236}">
                <a16:creationId xmlns:a16="http://schemas.microsoft.com/office/drawing/2014/main" id="{16551124-A0D2-CF1C-1BAD-3F21058C2D59}"/>
              </a:ext>
            </a:extLst>
          </p:cNvPr>
          <p:cNvCxnSpPr>
            <a:cxnSpLocks/>
          </p:cNvCxnSpPr>
          <p:nvPr/>
        </p:nvCxnSpPr>
        <p:spPr>
          <a:xfrm>
            <a:off x="6172637" y="5132418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de flecha 62">
            <a:extLst>
              <a:ext uri="{FF2B5EF4-FFF2-40B4-BE49-F238E27FC236}">
                <a16:creationId xmlns:a16="http://schemas.microsoft.com/office/drawing/2014/main" id="{7DA2F82B-CD9E-5568-5417-C7471497EACE}"/>
              </a:ext>
            </a:extLst>
          </p:cNvPr>
          <p:cNvCxnSpPr>
            <a:cxnSpLocks/>
          </p:cNvCxnSpPr>
          <p:nvPr/>
        </p:nvCxnSpPr>
        <p:spPr>
          <a:xfrm>
            <a:off x="4993149" y="4584936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upo 26">
            <a:extLst>
              <a:ext uri="{FF2B5EF4-FFF2-40B4-BE49-F238E27FC236}">
                <a16:creationId xmlns:a16="http://schemas.microsoft.com/office/drawing/2014/main" id="{8790FF8A-DF26-3852-6491-C67630D26E43}"/>
              </a:ext>
            </a:extLst>
          </p:cNvPr>
          <p:cNvGrpSpPr/>
          <p:nvPr/>
        </p:nvGrpSpPr>
        <p:grpSpPr>
          <a:xfrm>
            <a:off x="4539956" y="4744420"/>
            <a:ext cx="924556" cy="382691"/>
            <a:chOff x="10198340" y="754406"/>
            <a:chExt cx="1213706" cy="728223"/>
          </a:xfrm>
        </p:grpSpPr>
        <p:sp>
          <p:nvSpPr>
            <p:cNvPr id="150" name="Rectángulo: esquinas redondeadas 27">
              <a:extLst>
                <a:ext uri="{FF2B5EF4-FFF2-40B4-BE49-F238E27FC236}">
                  <a16:creationId xmlns:a16="http://schemas.microsoft.com/office/drawing/2014/main" id="{CA0F03FA-A2CD-DED3-08EF-B3B5616C6053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1" name="Rectángulo: esquinas redondeadas 4">
              <a:extLst>
                <a:ext uri="{FF2B5EF4-FFF2-40B4-BE49-F238E27FC236}">
                  <a16:creationId xmlns:a16="http://schemas.microsoft.com/office/drawing/2014/main" id="{ACC70F18-FFA2-1714-FE61-87D18A32F031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TEP</a:t>
              </a:r>
            </a:p>
          </p:txBody>
        </p:sp>
      </p:grpSp>
      <p:sp>
        <p:nvSpPr>
          <p:cNvPr id="152" name="CuadroTexto 152">
            <a:extLst>
              <a:ext uri="{FF2B5EF4-FFF2-40B4-BE49-F238E27FC236}">
                <a16:creationId xmlns:a16="http://schemas.microsoft.com/office/drawing/2014/main" id="{625769E7-E366-F6F5-590C-0E5DFA5DC3EB}"/>
              </a:ext>
            </a:extLst>
          </p:cNvPr>
          <p:cNvSpPr txBox="1"/>
          <p:nvPr/>
        </p:nvSpPr>
        <p:spPr>
          <a:xfrm>
            <a:off x="4972743" y="5060525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Fixing</a:t>
            </a:r>
          </a:p>
        </p:txBody>
      </p:sp>
      <p:grpSp>
        <p:nvGrpSpPr>
          <p:cNvPr id="153" name="Grupo 26">
            <a:extLst>
              <a:ext uri="{FF2B5EF4-FFF2-40B4-BE49-F238E27FC236}">
                <a16:creationId xmlns:a16="http://schemas.microsoft.com/office/drawing/2014/main" id="{5228096E-B82E-68EE-F263-BABEF6DAF852}"/>
              </a:ext>
            </a:extLst>
          </p:cNvPr>
          <p:cNvGrpSpPr/>
          <p:nvPr/>
        </p:nvGrpSpPr>
        <p:grpSpPr>
          <a:xfrm>
            <a:off x="4539956" y="5284442"/>
            <a:ext cx="924556" cy="382691"/>
            <a:chOff x="10198340" y="754406"/>
            <a:chExt cx="1213706" cy="728223"/>
          </a:xfrm>
        </p:grpSpPr>
        <p:sp>
          <p:nvSpPr>
            <p:cNvPr id="154" name="Rectángulo: esquinas redondeadas 27">
              <a:extLst>
                <a:ext uri="{FF2B5EF4-FFF2-40B4-BE49-F238E27FC236}">
                  <a16:creationId xmlns:a16="http://schemas.microsoft.com/office/drawing/2014/main" id="{CA2A28EA-96A5-5587-5F3F-B8FA62AA166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5" name="Rectángulo: esquinas redondeadas 4">
              <a:extLst>
                <a:ext uri="{FF2B5EF4-FFF2-40B4-BE49-F238E27FC236}">
                  <a16:creationId xmlns:a16="http://schemas.microsoft.com/office/drawing/2014/main" id="{9706F8D3-1899-C98D-D947-66B079C01024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Full Year Operation</a:t>
              </a:r>
            </a:p>
          </p:txBody>
        </p:sp>
      </p:grpSp>
      <p:cxnSp>
        <p:nvCxnSpPr>
          <p:cNvPr id="156" name="Conector recto de flecha 62">
            <a:extLst>
              <a:ext uri="{FF2B5EF4-FFF2-40B4-BE49-F238E27FC236}">
                <a16:creationId xmlns:a16="http://schemas.microsoft.com/office/drawing/2014/main" id="{90B6D507-4B72-5302-1A11-C568E9C858CF}"/>
              </a:ext>
            </a:extLst>
          </p:cNvPr>
          <p:cNvCxnSpPr>
            <a:cxnSpLocks/>
          </p:cNvCxnSpPr>
          <p:nvPr/>
        </p:nvCxnSpPr>
        <p:spPr>
          <a:xfrm>
            <a:off x="4993149" y="5132418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cto de flecha 62">
            <a:extLst>
              <a:ext uri="{FF2B5EF4-FFF2-40B4-BE49-F238E27FC236}">
                <a16:creationId xmlns:a16="http://schemas.microsoft.com/office/drawing/2014/main" id="{A6F4E1AC-8988-F960-8288-CBC01D682E70}"/>
              </a:ext>
            </a:extLst>
          </p:cNvPr>
          <p:cNvCxnSpPr>
            <a:cxnSpLocks/>
          </p:cNvCxnSpPr>
          <p:nvPr/>
        </p:nvCxnSpPr>
        <p:spPr>
          <a:xfrm>
            <a:off x="10309735" y="4584936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upo 26">
            <a:extLst>
              <a:ext uri="{FF2B5EF4-FFF2-40B4-BE49-F238E27FC236}">
                <a16:creationId xmlns:a16="http://schemas.microsoft.com/office/drawing/2014/main" id="{7E0EEA1F-0F1C-CEB1-87B3-2F7355815EDA}"/>
              </a:ext>
            </a:extLst>
          </p:cNvPr>
          <p:cNvGrpSpPr/>
          <p:nvPr/>
        </p:nvGrpSpPr>
        <p:grpSpPr>
          <a:xfrm>
            <a:off x="9856542" y="4744420"/>
            <a:ext cx="924556" cy="382691"/>
            <a:chOff x="10198340" y="754406"/>
            <a:chExt cx="1213706" cy="728223"/>
          </a:xfrm>
        </p:grpSpPr>
        <p:sp>
          <p:nvSpPr>
            <p:cNvPr id="159" name="Rectángulo: esquinas redondeadas 27">
              <a:extLst>
                <a:ext uri="{FF2B5EF4-FFF2-40B4-BE49-F238E27FC236}">
                  <a16:creationId xmlns:a16="http://schemas.microsoft.com/office/drawing/2014/main" id="{4E4A38E2-3DB1-4F32-1330-FF3C1868D453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0" name="Rectángulo: esquinas redondeadas 4">
              <a:extLst>
                <a:ext uri="{FF2B5EF4-FFF2-40B4-BE49-F238E27FC236}">
                  <a16:creationId xmlns:a16="http://schemas.microsoft.com/office/drawing/2014/main" id="{C2ACDE0B-D240-9104-61B7-05E11FBAB07C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TEP</a:t>
              </a:r>
            </a:p>
          </p:txBody>
        </p:sp>
      </p:grpSp>
      <p:sp>
        <p:nvSpPr>
          <p:cNvPr id="161" name="CuadroTexto 152">
            <a:extLst>
              <a:ext uri="{FF2B5EF4-FFF2-40B4-BE49-F238E27FC236}">
                <a16:creationId xmlns:a16="http://schemas.microsoft.com/office/drawing/2014/main" id="{D371DC41-F85D-1132-5FA0-55FA20B376EE}"/>
              </a:ext>
            </a:extLst>
          </p:cNvPr>
          <p:cNvSpPr txBox="1"/>
          <p:nvPr/>
        </p:nvSpPr>
        <p:spPr>
          <a:xfrm>
            <a:off x="10289329" y="5060525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Fixing</a:t>
            </a:r>
          </a:p>
        </p:txBody>
      </p:sp>
      <p:grpSp>
        <p:nvGrpSpPr>
          <p:cNvPr id="162" name="Grupo 26">
            <a:extLst>
              <a:ext uri="{FF2B5EF4-FFF2-40B4-BE49-F238E27FC236}">
                <a16:creationId xmlns:a16="http://schemas.microsoft.com/office/drawing/2014/main" id="{E7ED9313-244A-18A8-25C9-449AC1F6594D}"/>
              </a:ext>
            </a:extLst>
          </p:cNvPr>
          <p:cNvGrpSpPr/>
          <p:nvPr/>
        </p:nvGrpSpPr>
        <p:grpSpPr>
          <a:xfrm>
            <a:off x="9856542" y="5284442"/>
            <a:ext cx="924556" cy="382691"/>
            <a:chOff x="10198340" y="754406"/>
            <a:chExt cx="1213706" cy="728223"/>
          </a:xfrm>
        </p:grpSpPr>
        <p:sp>
          <p:nvSpPr>
            <p:cNvPr id="163" name="Rectángulo: esquinas redondeadas 27">
              <a:extLst>
                <a:ext uri="{FF2B5EF4-FFF2-40B4-BE49-F238E27FC236}">
                  <a16:creationId xmlns:a16="http://schemas.microsoft.com/office/drawing/2014/main" id="{7364F4C0-1B53-CA9C-C5F8-51311182E83C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4" name="Rectángulo: esquinas redondeadas 4">
              <a:extLst>
                <a:ext uri="{FF2B5EF4-FFF2-40B4-BE49-F238E27FC236}">
                  <a16:creationId xmlns:a16="http://schemas.microsoft.com/office/drawing/2014/main" id="{7DFD2B50-A5C2-7A1E-2EA4-17DE80442E7A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Full Year Operation</a:t>
              </a:r>
            </a:p>
          </p:txBody>
        </p:sp>
      </p:grpSp>
      <p:cxnSp>
        <p:nvCxnSpPr>
          <p:cNvPr id="165" name="Conector recto de flecha 62">
            <a:extLst>
              <a:ext uri="{FF2B5EF4-FFF2-40B4-BE49-F238E27FC236}">
                <a16:creationId xmlns:a16="http://schemas.microsoft.com/office/drawing/2014/main" id="{10B5C0BE-9407-EC20-C8BB-7E83B663BF93}"/>
              </a:ext>
            </a:extLst>
          </p:cNvPr>
          <p:cNvCxnSpPr>
            <a:cxnSpLocks/>
          </p:cNvCxnSpPr>
          <p:nvPr/>
        </p:nvCxnSpPr>
        <p:spPr>
          <a:xfrm>
            <a:off x="10309735" y="5132418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66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13/12/2023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15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Benchmarking: Operational states for RTS24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3F16712-62B1-3C9E-C01E-6BE8C186762B}"/>
              </a:ext>
            </a:extLst>
          </p:cNvPr>
          <p:cNvSpPr txBox="1">
            <a:spLocks/>
          </p:cNvSpPr>
          <p:nvPr/>
        </p:nvSpPr>
        <p:spPr>
          <a:xfrm>
            <a:off x="2044706" y="955120"/>
            <a:ext cx="2846964" cy="477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K=10</a:t>
            </a:r>
            <a:endParaRPr lang="en-US" sz="20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901F7AD-7983-E67C-912B-52C541DBCDDC}"/>
              </a:ext>
            </a:extLst>
          </p:cNvPr>
          <p:cNvSpPr txBox="1">
            <a:spLocks/>
          </p:cNvSpPr>
          <p:nvPr/>
        </p:nvSpPr>
        <p:spPr>
          <a:xfrm>
            <a:off x="7637418" y="955119"/>
            <a:ext cx="2846964" cy="477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K=100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ED0B24-2B2E-D9C9-FCAB-883EA4F6B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06" y="3663029"/>
            <a:ext cx="3044164" cy="25449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D25DEE-A7A1-D8E6-EF3D-D067CF70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93" y="1631967"/>
            <a:ext cx="1528601" cy="12127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28EE2A-9A34-E981-A120-9F97171CC75C}"/>
              </a:ext>
            </a:extLst>
          </p:cNvPr>
          <p:cNvSpPr/>
          <p:nvPr/>
        </p:nvSpPr>
        <p:spPr>
          <a:xfrm>
            <a:off x="1256293" y="2465787"/>
            <a:ext cx="1615523" cy="36512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30C3B9-3867-9EC3-AB07-376D7ABC92BF}"/>
              </a:ext>
            </a:extLst>
          </p:cNvPr>
          <p:cNvCxnSpPr>
            <a:cxnSpLocks/>
          </p:cNvCxnSpPr>
          <p:nvPr/>
        </p:nvCxnSpPr>
        <p:spPr>
          <a:xfrm flipV="1">
            <a:off x="2871816" y="1459034"/>
            <a:ext cx="2798772" cy="10067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AD4417-A79E-5A97-C6B0-09A1E9043E63}"/>
              </a:ext>
            </a:extLst>
          </p:cNvPr>
          <p:cNvCxnSpPr>
            <a:cxnSpLocks/>
          </p:cNvCxnSpPr>
          <p:nvPr/>
        </p:nvCxnSpPr>
        <p:spPr>
          <a:xfrm flipV="1">
            <a:off x="1263147" y="1446620"/>
            <a:ext cx="1773962" cy="98510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DD609D-0AC6-F585-5C4D-F90ACC2413DC}"/>
              </a:ext>
            </a:extLst>
          </p:cNvPr>
          <p:cNvCxnSpPr>
            <a:cxnSpLocks/>
          </p:cNvCxnSpPr>
          <p:nvPr/>
        </p:nvCxnSpPr>
        <p:spPr>
          <a:xfrm>
            <a:off x="2871816" y="2844675"/>
            <a:ext cx="2798772" cy="7269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F59997-807C-8692-9250-C8D40EA70032}"/>
              </a:ext>
            </a:extLst>
          </p:cNvPr>
          <p:cNvCxnSpPr>
            <a:cxnSpLocks/>
          </p:cNvCxnSpPr>
          <p:nvPr/>
        </p:nvCxnSpPr>
        <p:spPr>
          <a:xfrm>
            <a:off x="1263147" y="2844675"/>
            <a:ext cx="1773962" cy="71835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5483BF3-1E64-332B-5F73-B712ADEB8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109" y="1459034"/>
            <a:ext cx="2633479" cy="2103997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7C8F08-24B2-7256-1C2C-423B9E218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485" y="1631967"/>
            <a:ext cx="1532942" cy="121615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7448620-07FE-351D-AA70-C5D61A32DDE4}"/>
              </a:ext>
            </a:extLst>
          </p:cNvPr>
          <p:cNvSpPr/>
          <p:nvPr/>
        </p:nvSpPr>
        <p:spPr>
          <a:xfrm>
            <a:off x="6796115" y="2465787"/>
            <a:ext cx="1615523" cy="36512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B9B23A-04C1-13F5-8D21-3FB0E00A7DE9}"/>
              </a:ext>
            </a:extLst>
          </p:cNvPr>
          <p:cNvCxnSpPr>
            <a:cxnSpLocks/>
          </p:cNvCxnSpPr>
          <p:nvPr/>
        </p:nvCxnSpPr>
        <p:spPr>
          <a:xfrm flipV="1">
            <a:off x="6802969" y="1446620"/>
            <a:ext cx="1773962" cy="98510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946424-9BF3-BD01-2F7E-CAA1A53CDAA2}"/>
              </a:ext>
            </a:extLst>
          </p:cNvPr>
          <p:cNvCxnSpPr>
            <a:cxnSpLocks/>
          </p:cNvCxnSpPr>
          <p:nvPr/>
        </p:nvCxnSpPr>
        <p:spPr>
          <a:xfrm>
            <a:off x="6802969" y="2844675"/>
            <a:ext cx="1773962" cy="71835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A607AB-0E74-07FB-D29C-61F8451EAA49}"/>
              </a:ext>
            </a:extLst>
          </p:cNvPr>
          <p:cNvCxnSpPr/>
          <p:nvPr/>
        </p:nvCxnSpPr>
        <p:spPr>
          <a:xfrm flipV="1">
            <a:off x="8411638" y="1459034"/>
            <a:ext cx="2829618" cy="10067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7BCDB7C-20DA-E3DC-8ACF-9FD2470DBEB4}"/>
              </a:ext>
            </a:extLst>
          </p:cNvPr>
          <p:cNvCxnSpPr/>
          <p:nvPr/>
        </p:nvCxnSpPr>
        <p:spPr>
          <a:xfrm>
            <a:off x="8411638" y="2830912"/>
            <a:ext cx="2829618" cy="7407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2986759-E02E-B3E6-FD81-A4CBB8E75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874" y="1469121"/>
            <a:ext cx="2632382" cy="2103120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CD43C98-DBEA-FD37-D0CF-D10B8B3FB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2720" y="3664484"/>
            <a:ext cx="3196359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68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13/12/2023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16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Benchmarking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988" y="437746"/>
            <a:ext cx="7179012" cy="5384259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419100" y="1359036"/>
            <a:ext cx="4756015" cy="40272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Investment decisions obtained by reduced temporal model</a:t>
            </a:r>
          </a:p>
          <a:p>
            <a:pPr lvl="1"/>
            <a:r>
              <a:rPr lang="en-US" sz="2000" dirty="0"/>
              <a:t>Temporal reduction obtained by clustering on different features</a:t>
            </a:r>
          </a:p>
          <a:p>
            <a:r>
              <a:rPr lang="en-US" sz="2400" dirty="0"/>
              <a:t>Full year operational model to obtain total system cost (TSC)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11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2711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13/12/2023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17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Next Steps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419100" y="1359036"/>
            <a:ext cx="10942806" cy="40272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Investigate why line benefits clustering is not better than RES &amp; Demand clustering</a:t>
            </a:r>
          </a:p>
          <a:p>
            <a:r>
              <a:rPr lang="en-US" sz="2400" dirty="0"/>
              <a:t>Tackle new approach</a:t>
            </a:r>
          </a:p>
          <a:p>
            <a:pPr lvl="1"/>
            <a:r>
              <a:rPr lang="en-US" sz="2000" dirty="0"/>
              <a:t>Hourly investment decision instead of line benefits</a:t>
            </a:r>
          </a:p>
          <a:p>
            <a:pPr marL="4572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Run 8736 investment models with 1 </a:t>
            </a:r>
            <a:r>
              <a:rPr lang="en-US" sz="2000" dirty="0" err="1">
                <a:sym typeface="Wingdings" panose="05000000000000000000" pitchFamily="2" charset="2"/>
              </a:rPr>
              <a:t>timestep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11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538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setting: TEP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9B027-7F22-411D-B3A7-6C34B9B8E065}" type="datetime1">
              <a:rPr lang="en-GB" smtClean="0"/>
              <a:t>13/12/2023</a:t>
            </a:fld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2</a:t>
            </a:fld>
            <a:endParaRPr lang="en-GB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803F824-E33A-001D-17E9-3CB510018465}"/>
              </a:ext>
            </a:extLst>
          </p:cNvPr>
          <p:cNvSpPr txBox="1">
            <a:spLocks/>
          </p:cNvSpPr>
          <p:nvPr/>
        </p:nvSpPr>
        <p:spPr>
          <a:xfrm>
            <a:off x="9045372" y="2438367"/>
            <a:ext cx="1585813" cy="464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sz="2000" dirty="0">
                <a:solidFill>
                  <a:srgbClr val="0070C0"/>
                </a:solidFill>
              </a:rPr>
              <a:t>Spain ES2030</a:t>
            </a:r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8A8F1EF2-1B06-2811-05FB-189D34D0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66" y="91315"/>
            <a:ext cx="2487221" cy="237433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95398ED-F79A-7A38-2FF1-0F012F0139C5}"/>
              </a:ext>
            </a:extLst>
          </p:cNvPr>
          <p:cNvSpPr txBox="1">
            <a:spLocks/>
          </p:cNvSpPr>
          <p:nvPr/>
        </p:nvSpPr>
        <p:spPr>
          <a:xfrm>
            <a:off x="5458605" y="4260385"/>
            <a:ext cx="2392266" cy="40444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solidFill>
                  <a:srgbClr val="0070C0"/>
                </a:solidFill>
              </a:rPr>
              <a:t>Europe TF2030</a:t>
            </a:r>
          </a:p>
        </p:txBody>
      </p:sp>
      <p:pic>
        <p:nvPicPr>
          <p:cNvPr id="9" name="Marcador de contenido 4" descr="Mapa&#10;&#10;Descripción generada automáticamente">
            <a:extLst>
              <a:ext uri="{FF2B5EF4-FFF2-40B4-BE49-F238E27FC236}">
                <a16:creationId xmlns:a16="http://schemas.microsoft.com/office/drawing/2014/main" id="{4C0738E6-7B5D-CE3F-8DBC-01D345E4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49" y="365125"/>
            <a:ext cx="2832722" cy="3844409"/>
          </a:xfrm>
          <a:prstGeom prst="rect">
            <a:avLst/>
          </a:prstGeom>
        </p:spPr>
      </p:pic>
      <p:sp>
        <p:nvSpPr>
          <p:cNvPr id="10" name="CuadroTexto 7">
            <a:extLst>
              <a:ext uri="{FF2B5EF4-FFF2-40B4-BE49-F238E27FC236}">
                <a16:creationId xmlns:a16="http://schemas.microsoft.com/office/drawing/2014/main" id="{43DD187A-528D-CF89-6309-C313E650A707}"/>
              </a:ext>
            </a:extLst>
          </p:cNvPr>
          <p:cNvSpPr txBox="1"/>
          <p:nvPr/>
        </p:nvSpPr>
        <p:spPr>
          <a:xfrm>
            <a:off x="7738210" y="4762730"/>
            <a:ext cx="4200132" cy="1323439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Case SEP2030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2’999’548 rows, 3’513’436 columns, 11’508’142 </a:t>
            </a:r>
            <a:r>
              <a:rPr lang="en-US" sz="1000" dirty="0" err="1">
                <a:latin typeface="Consolas" panose="020B0609020204030204" pitchFamily="49" charset="0"/>
              </a:rPr>
              <a:t>nonzeros</a:t>
            </a:r>
            <a:endParaRPr lang="en-US" sz="1000" dirty="0">
              <a:latin typeface="Consolas" panose="020B0609020204030204" pitchFamily="49" charset="0"/>
            </a:endParaRPr>
          </a:p>
          <a:p>
            <a:pPr algn="ctr"/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Case ES2030</a:t>
            </a:r>
          </a:p>
          <a:p>
            <a:pPr algn="ctr"/>
            <a:r>
              <a:rPr lang="en-US" sz="1000" dirty="0">
                <a:latin typeface="Consolas" panose="020B0609020204030204" pitchFamily="49" charset="0"/>
              </a:rPr>
              <a:t>5’162’243 rows, 6’832’942 columns, 21’554’828 </a:t>
            </a:r>
            <a:r>
              <a:rPr lang="en-US" sz="1000" dirty="0" err="1">
                <a:latin typeface="Consolas" panose="020B0609020204030204" pitchFamily="49" charset="0"/>
              </a:rPr>
              <a:t>nonzeros</a:t>
            </a:r>
            <a:endParaRPr lang="en-US" sz="1000" dirty="0">
              <a:latin typeface="Consolas" panose="020B0609020204030204" pitchFamily="49" charset="0"/>
            </a:endParaRPr>
          </a:p>
          <a:p>
            <a:pPr algn="ctr"/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Case TYNDP DE2050</a:t>
            </a:r>
          </a:p>
          <a:p>
            <a:pPr algn="ctr"/>
            <a:r>
              <a:rPr lang="en-US" sz="1000" dirty="0">
                <a:latin typeface="Consolas" panose="020B0609020204030204" pitchFamily="49" charset="0"/>
              </a:rPr>
              <a:t>22’157’904 rows, 26’966’415 columns, 73’814’159 </a:t>
            </a:r>
            <a:r>
              <a:rPr lang="en-US" sz="1000" dirty="0" err="1">
                <a:latin typeface="Consolas" panose="020B0609020204030204" pitchFamily="49" charset="0"/>
              </a:rPr>
              <a:t>nonzeros</a:t>
            </a:r>
            <a:endParaRPr lang="en-US" sz="1000" dirty="0">
              <a:latin typeface="Consolas" panose="020B0609020204030204" pitchFamily="49" charset="0"/>
            </a:endParaRPr>
          </a:p>
          <a:p>
            <a:pPr algn="ctr"/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Case IEEE118</a:t>
            </a:r>
          </a:p>
          <a:p>
            <a:pPr algn="ctr"/>
            <a:r>
              <a:rPr lang="en-US" sz="1000" dirty="0">
                <a:latin typeface="Consolas" panose="020B0609020204030204" pitchFamily="49" charset="0"/>
              </a:rPr>
              <a:t>22’380’894 rows, 28’787’324 columns, 75’025’891 </a:t>
            </a:r>
            <a:r>
              <a:rPr lang="en-US" sz="1000" dirty="0" err="1">
                <a:latin typeface="Consolas" panose="020B0609020204030204" pitchFamily="49" charset="0"/>
              </a:rPr>
              <a:t>nonzeros</a:t>
            </a:r>
            <a:endParaRPr lang="en-US" sz="1000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D5C93-7F30-A1BB-734B-B89AE26F6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215" y="2725098"/>
            <a:ext cx="2216125" cy="1603835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E1A3D3EA-D81D-4172-C49A-49A6EF866C89}"/>
              </a:ext>
            </a:extLst>
          </p:cNvPr>
          <p:cNvSpPr txBox="1">
            <a:spLocks/>
          </p:cNvSpPr>
          <p:nvPr/>
        </p:nvSpPr>
        <p:spPr>
          <a:xfrm>
            <a:off x="8852426" y="4295251"/>
            <a:ext cx="1585813" cy="464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sz="2000" dirty="0">
                <a:solidFill>
                  <a:srgbClr val="0070C0"/>
                </a:solidFill>
              </a:rPr>
              <a:t>IEEE118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E125420-2F90-0B42-EE43-3F712CA169F4}"/>
              </a:ext>
            </a:extLst>
          </p:cNvPr>
          <p:cNvSpPr txBox="1">
            <a:spLocks/>
          </p:cNvSpPr>
          <p:nvPr/>
        </p:nvSpPr>
        <p:spPr>
          <a:xfrm>
            <a:off x="576000" y="998725"/>
            <a:ext cx="4428713" cy="508744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TEP characteristics: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Planning representation: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Static: target year (2030)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Dynamic: climate years or 2030-2050</a:t>
            </a:r>
          </a:p>
          <a:p>
            <a:r>
              <a:rPr lang="en-US" dirty="0">
                <a:sym typeface="Wingdings" panose="05000000000000000000" pitchFamily="2" charset="2"/>
              </a:rPr>
              <a:t>System operation representation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Hours: 8736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Physical network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ESS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Alternative features: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Techno-economical details: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Operational time-dependent constraints (unit commitment)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Operating reserves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Sector coupling with: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Gas, transport, industry, and heat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C46C4C-4336-4B00-B40F-37E13479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9B027-7F22-411D-B3A7-6C34B9B8E065}" type="datetime1">
              <a:rPr lang="en-GB" smtClean="0"/>
              <a:t>13/12/2023</a:t>
            </a:fld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D0384-D8B3-4DC6-ADB5-653A6437D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3</a:t>
            </a:fld>
            <a:endParaRPr lang="en-GB"/>
          </a:p>
        </p:txBody>
      </p:sp>
      <p:sp>
        <p:nvSpPr>
          <p:cNvPr id="83" name="Rectángulo: esquinas redondeadas 68">
            <a:extLst>
              <a:ext uri="{FF2B5EF4-FFF2-40B4-BE49-F238E27FC236}">
                <a16:creationId xmlns:a16="http://schemas.microsoft.com/office/drawing/2014/main" id="{40493F51-639C-7F24-2DD3-0D4DA2B4DC71}"/>
              </a:ext>
            </a:extLst>
          </p:cNvPr>
          <p:cNvSpPr/>
          <p:nvPr/>
        </p:nvSpPr>
        <p:spPr>
          <a:xfrm>
            <a:off x="365760" y="3049713"/>
            <a:ext cx="11251440" cy="134550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84" name="Rectángulo: esquinas redondeadas 65">
            <a:extLst>
              <a:ext uri="{FF2B5EF4-FFF2-40B4-BE49-F238E27FC236}">
                <a16:creationId xmlns:a16="http://schemas.microsoft.com/office/drawing/2014/main" id="{237FC152-1B91-7C73-FA37-6AAFDE0B9AF7}"/>
              </a:ext>
            </a:extLst>
          </p:cNvPr>
          <p:cNvSpPr/>
          <p:nvPr/>
        </p:nvSpPr>
        <p:spPr>
          <a:xfrm>
            <a:off x="365760" y="1725968"/>
            <a:ext cx="11251440" cy="110795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ángulo: esquinas redondeadas 63">
            <a:extLst>
              <a:ext uri="{FF2B5EF4-FFF2-40B4-BE49-F238E27FC236}">
                <a16:creationId xmlns:a16="http://schemas.microsoft.com/office/drawing/2014/main" id="{44617CBB-0910-E180-BD26-37D7A42DAC9C}"/>
              </a:ext>
            </a:extLst>
          </p:cNvPr>
          <p:cNvSpPr/>
          <p:nvPr/>
        </p:nvSpPr>
        <p:spPr>
          <a:xfrm>
            <a:off x="365760" y="400594"/>
            <a:ext cx="11251440" cy="110795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52575A"/>
              </a:solidFill>
            </a:endParaRPr>
          </a:p>
        </p:txBody>
      </p:sp>
      <p:grpSp>
        <p:nvGrpSpPr>
          <p:cNvPr id="86" name="Grupo 26">
            <a:extLst>
              <a:ext uri="{FF2B5EF4-FFF2-40B4-BE49-F238E27FC236}">
                <a16:creationId xmlns:a16="http://schemas.microsoft.com/office/drawing/2014/main" id="{27C2E070-7A59-6758-CAF2-6C8CEE0B1165}"/>
              </a:ext>
            </a:extLst>
          </p:cNvPr>
          <p:cNvGrpSpPr/>
          <p:nvPr/>
        </p:nvGrpSpPr>
        <p:grpSpPr>
          <a:xfrm>
            <a:off x="9590503" y="536418"/>
            <a:ext cx="1236817" cy="830843"/>
            <a:chOff x="10198340" y="754406"/>
            <a:chExt cx="1213706" cy="728223"/>
          </a:xfrm>
        </p:grpSpPr>
        <p:sp>
          <p:nvSpPr>
            <p:cNvPr id="87" name="Rectángulo: esquinas redondeadas 27">
              <a:extLst>
                <a:ext uri="{FF2B5EF4-FFF2-40B4-BE49-F238E27FC236}">
                  <a16:creationId xmlns:a16="http://schemas.microsoft.com/office/drawing/2014/main" id="{9283887B-C92A-C431-6D02-256AFFE4DA94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Rectángulo: esquinas redondeadas 4">
              <a:extLst>
                <a:ext uri="{FF2B5EF4-FFF2-40B4-BE49-F238E27FC236}">
                  <a16:creationId xmlns:a16="http://schemas.microsoft.com/office/drawing/2014/main" id="{3AE44762-51CF-6A96-4856-5CF4705C6D6F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89" name="Conector recto de flecha 35">
            <a:extLst>
              <a:ext uri="{FF2B5EF4-FFF2-40B4-BE49-F238E27FC236}">
                <a16:creationId xmlns:a16="http://schemas.microsoft.com/office/drawing/2014/main" id="{FD892BF4-1B18-785E-E1B7-189633B43EC8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10805584" y="944842"/>
            <a:ext cx="673595" cy="69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o 39">
            <a:extLst>
              <a:ext uri="{FF2B5EF4-FFF2-40B4-BE49-F238E27FC236}">
                <a16:creationId xmlns:a16="http://schemas.microsoft.com/office/drawing/2014/main" id="{B78352D7-DB38-988B-94CB-4F440E90F952}"/>
              </a:ext>
            </a:extLst>
          </p:cNvPr>
          <p:cNvGrpSpPr/>
          <p:nvPr/>
        </p:nvGrpSpPr>
        <p:grpSpPr>
          <a:xfrm>
            <a:off x="9590503" y="1866303"/>
            <a:ext cx="1236817" cy="830843"/>
            <a:chOff x="10198340" y="754406"/>
            <a:chExt cx="1213706" cy="728223"/>
          </a:xfrm>
        </p:grpSpPr>
        <p:sp>
          <p:nvSpPr>
            <p:cNvPr id="91" name="Rectángulo: esquinas redondeadas 40">
              <a:extLst>
                <a:ext uri="{FF2B5EF4-FFF2-40B4-BE49-F238E27FC236}">
                  <a16:creationId xmlns:a16="http://schemas.microsoft.com/office/drawing/2014/main" id="{AEAA8220-0815-E120-0D61-C086B2802A12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Rectángulo: esquinas redondeadas 4">
              <a:extLst>
                <a:ext uri="{FF2B5EF4-FFF2-40B4-BE49-F238E27FC236}">
                  <a16:creationId xmlns:a16="http://schemas.microsoft.com/office/drawing/2014/main" id="{40AA6D04-1068-0118-353A-7513680B4ACC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93" name="Grupo 42">
            <a:extLst>
              <a:ext uri="{FF2B5EF4-FFF2-40B4-BE49-F238E27FC236}">
                <a16:creationId xmlns:a16="http://schemas.microsoft.com/office/drawing/2014/main" id="{2A160B77-4272-2AD8-27BD-6A03EABA647F}"/>
              </a:ext>
            </a:extLst>
          </p:cNvPr>
          <p:cNvGrpSpPr/>
          <p:nvPr/>
        </p:nvGrpSpPr>
        <p:grpSpPr>
          <a:xfrm>
            <a:off x="3017866" y="560753"/>
            <a:ext cx="1236817" cy="830843"/>
            <a:chOff x="3204" y="754406"/>
            <a:chExt cx="1213706" cy="728223"/>
          </a:xfrm>
        </p:grpSpPr>
        <p:sp>
          <p:nvSpPr>
            <p:cNvPr id="94" name="Rectángulo: esquinas redondeadas 43">
              <a:extLst>
                <a:ext uri="{FF2B5EF4-FFF2-40B4-BE49-F238E27FC236}">
                  <a16:creationId xmlns:a16="http://schemas.microsoft.com/office/drawing/2014/main" id="{BDDD3D17-75DE-05F7-CEF8-5A3FB5D0EE4A}"/>
                </a:ext>
              </a:extLst>
            </p:cNvPr>
            <p:cNvSpPr/>
            <p:nvPr/>
          </p:nvSpPr>
          <p:spPr>
            <a:xfrm>
              <a:off x="3204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Rectángulo: esquinas redondeadas 4">
              <a:extLst>
                <a:ext uri="{FF2B5EF4-FFF2-40B4-BE49-F238E27FC236}">
                  <a16:creationId xmlns:a16="http://schemas.microsoft.com/office/drawing/2014/main" id="{040CFA75-B1E5-D8CE-098B-7A105CAF84E7}"/>
                </a:ext>
              </a:extLst>
            </p:cNvPr>
            <p:cNvSpPr txBox="1"/>
            <p:nvPr/>
          </p:nvSpPr>
          <p:spPr>
            <a:xfrm>
              <a:off x="24533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Input Data</a:t>
              </a:r>
            </a:p>
          </p:txBody>
        </p:sp>
      </p:grpSp>
      <p:grpSp>
        <p:nvGrpSpPr>
          <p:cNvPr id="96" name="Grupo 45">
            <a:extLst>
              <a:ext uri="{FF2B5EF4-FFF2-40B4-BE49-F238E27FC236}">
                <a16:creationId xmlns:a16="http://schemas.microsoft.com/office/drawing/2014/main" id="{FCDA9BBE-8654-EA1C-17EB-37F485A0044D}"/>
              </a:ext>
            </a:extLst>
          </p:cNvPr>
          <p:cNvGrpSpPr/>
          <p:nvPr/>
        </p:nvGrpSpPr>
        <p:grpSpPr>
          <a:xfrm>
            <a:off x="7347372" y="1868055"/>
            <a:ext cx="1236817" cy="830843"/>
            <a:chOff x="5100772" y="754406"/>
            <a:chExt cx="1213706" cy="728223"/>
          </a:xfrm>
        </p:grpSpPr>
        <p:sp>
          <p:nvSpPr>
            <p:cNvPr id="97" name="Rectángulo: esquinas redondeadas 46">
              <a:extLst>
                <a:ext uri="{FF2B5EF4-FFF2-40B4-BE49-F238E27FC236}">
                  <a16:creationId xmlns:a16="http://schemas.microsoft.com/office/drawing/2014/main" id="{5F33F50A-BE37-5E7C-EC61-7A6C17F237E0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8" name="Rectángulo: esquinas redondeadas 4">
              <a:extLst>
                <a:ext uri="{FF2B5EF4-FFF2-40B4-BE49-F238E27FC236}">
                  <a16:creationId xmlns:a16="http://schemas.microsoft.com/office/drawing/2014/main" id="{A84B569A-C433-10E7-1707-1E9DB581B4E3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grpSp>
        <p:nvGrpSpPr>
          <p:cNvPr id="99" name="Grupo 58">
            <a:extLst>
              <a:ext uri="{FF2B5EF4-FFF2-40B4-BE49-F238E27FC236}">
                <a16:creationId xmlns:a16="http://schemas.microsoft.com/office/drawing/2014/main" id="{A1B97C3B-4E5A-D4C0-9004-73D46D7F36EA}"/>
              </a:ext>
            </a:extLst>
          </p:cNvPr>
          <p:cNvGrpSpPr/>
          <p:nvPr/>
        </p:nvGrpSpPr>
        <p:grpSpPr>
          <a:xfrm>
            <a:off x="3636275" y="1391595"/>
            <a:ext cx="1489701" cy="890131"/>
            <a:chOff x="3785403" y="1963975"/>
            <a:chExt cx="1461865" cy="780188"/>
          </a:xfrm>
        </p:grpSpPr>
        <p:cxnSp>
          <p:nvCxnSpPr>
            <p:cNvPr id="100" name="Conector recto 54">
              <a:extLst>
                <a:ext uri="{FF2B5EF4-FFF2-40B4-BE49-F238E27FC236}">
                  <a16:creationId xmlns:a16="http://schemas.microsoft.com/office/drawing/2014/main" id="{8BB0BADA-68CD-85EF-237E-ECCD3FCB88E8}"/>
                </a:ext>
              </a:extLst>
            </p:cNvPr>
            <p:cNvCxnSpPr>
              <a:cxnSpLocks/>
              <a:stCxn id="94" idx="2"/>
            </p:cNvCxnSpPr>
            <p:nvPr/>
          </p:nvCxnSpPr>
          <p:spPr>
            <a:xfrm>
              <a:off x="3785403" y="1963975"/>
              <a:ext cx="0" cy="780186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56">
              <a:extLst>
                <a:ext uri="{FF2B5EF4-FFF2-40B4-BE49-F238E27FC236}">
                  <a16:creationId xmlns:a16="http://schemas.microsoft.com/office/drawing/2014/main" id="{046855CB-A4C3-F9E1-A7AE-A9DD11E79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5403" y="2744163"/>
              <a:ext cx="146186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Conector recto de flecha 60">
            <a:extLst>
              <a:ext uri="{FF2B5EF4-FFF2-40B4-BE49-F238E27FC236}">
                <a16:creationId xmlns:a16="http://schemas.microsoft.com/office/drawing/2014/main" id="{9E15B7A3-4458-9413-B038-89793E7F682F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6319322" y="2281726"/>
            <a:ext cx="1049785" cy="17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62">
            <a:extLst>
              <a:ext uri="{FF2B5EF4-FFF2-40B4-BE49-F238E27FC236}">
                <a16:creationId xmlns:a16="http://schemas.microsoft.com/office/drawing/2014/main" id="{CEE8A8E9-8540-6546-4E4E-F89DB070B5BB}"/>
              </a:ext>
            </a:extLst>
          </p:cNvPr>
          <p:cNvCxnSpPr>
            <a:stCxn id="97" idx="3"/>
            <a:endCxn id="92" idx="1"/>
          </p:cNvCxnSpPr>
          <p:nvPr/>
        </p:nvCxnSpPr>
        <p:spPr>
          <a:xfrm flipV="1">
            <a:off x="8584188" y="2281725"/>
            <a:ext cx="1028050" cy="1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67">
            <a:extLst>
              <a:ext uri="{FF2B5EF4-FFF2-40B4-BE49-F238E27FC236}">
                <a16:creationId xmlns:a16="http://schemas.microsoft.com/office/drawing/2014/main" id="{080AB060-6DDA-8575-89D2-130F27A6AFC1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10827320" y="2281725"/>
            <a:ext cx="65185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de flecha 69">
            <a:extLst>
              <a:ext uri="{FF2B5EF4-FFF2-40B4-BE49-F238E27FC236}">
                <a16:creationId xmlns:a16="http://schemas.microsoft.com/office/drawing/2014/main" id="{C98481A0-677B-C4CC-8683-199192659009}"/>
              </a:ext>
            </a:extLst>
          </p:cNvPr>
          <p:cNvCxnSpPr>
            <a:stCxn id="95" idx="3"/>
            <a:endCxn id="88" idx="1"/>
          </p:cNvCxnSpPr>
          <p:nvPr/>
        </p:nvCxnSpPr>
        <p:spPr>
          <a:xfrm flipV="1">
            <a:off x="4232948" y="951840"/>
            <a:ext cx="5379290" cy="243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o 74">
            <a:extLst>
              <a:ext uri="{FF2B5EF4-FFF2-40B4-BE49-F238E27FC236}">
                <a16:creationId xmlns:a16="http://schemas.microsoft.com/office/drawing/2014/main" id="{B9E948AD-F93F-118F-7E55-0A3BBC120A76}"/>
              </a:ext>
            </a:extLst>
          </p:cNvPr>
          <p:cNvGrpSpPr/>
          <p:nvPr/>
        </p:nvGrpSpPr>
        <p:grpSpPr>
          <a:xfrm>
            <a:off x="9590503" y="3307329"/>
            <a:ext cx="1236817" cy="830843"/>
            <a:chOff x="10198340" y="754406"/>
            <a:chExt cx="1213706" cy="728223"/>
          </a:xfrm>
        </p:grpSpPr>
        <p:sp>
          <p:nvSpPr>
            <p:cNvPr id="107" name="Rectángulo: esquinas redondeadas 75">
              <a:extLst>
                <a:ext uri="{FF2B5EF4-FFF2-40B4-BE49-F238E27FC236}">
                  <a16:creationId xmlns:a16="http://schemas.microsoft.com/office/drawing/2014/main" id="{1177E814-44B2-8E6D-089C-17A59905EB39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Rectángulo: esquinas redondeadas 4">
              <a:extLst>
                <a:ext uri="{FF2B5EF4-FFF2-40B4-BE49-F238E27FC236}">
                  <a16:creationId xmlns:a16="http://schemas.microsoft.com/office/drawing/2014/main" id="{7EC21AF8-2AFB-FD5C-B3D7-9616B7B2773F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109" name="Grupo 77">
            <a:extLst>
              <a:ext uri="{FF2B5EF4-FFF2-40B4-BE49-F238E27FC236}">
                <a16:creationId xmlns:a16="http://schemas.microsoft.com/office/drawing/2014/main" id="{A8E2E6E9-6FAE-17BA-F701-8A5F8591CA2F}"/>
              </a:ext>
            </a:extLst>
          </p:cNvPr>
          <p:cNvGrpSpPr/>
          <p:nvPr/>
        </p:nvGrpSpPr>
        <p:grpSpPr>
          <a:xfrm>
            <a:off x="7347372" y="3309082"/>
            <a:ext cx="1236817" cy="830843"/>
            <a:chOff x="5100772" y="754406"/>
            <a:chExt cx="1213706" cy="728223"/>
          </a:xfrm>
        </p:grpSpPr>
        <p:sp>
          <p:nvSpPr>
            <p:cNvPr id="110" name="Rectángulo: esquinas redondeadas 78">
              <a:extLst>
                <a:ext uri="{FF2B5EF4-FFF2-40B4-BE49-F238E27FC236}">
                  <a16:creationId xmlns:a16="http://schemas.microsoft.com/office/drawing/2014/main" id="{F2442AFB-F3DC-1E21-C110-08DD5FA31CCA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1" name="Rectángulo: esquinas redondeadas 4">
              <a:extLst>
                <a:ext uri="{FF2B5EF4-FFF2-40B4-BE49-F238E27FC236}">
                  <a16:creationId xmlns:a16="http://schemas.microsoft.com/office/drawing/2014/main" id="{725215A3-2B97-7601-3FD3-261C0CCB0851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112" name="Conector recto de flecha 80">
            <a:extLst>
              <a:ext uri="{FF2B5EF4-FFF2-40B4-BE49-F238E27FC236}">
                <a16:creationId xmlns:a16="http://schemas.microsoft.com/office/drawing/2014/main" id="{503C4B9D-E701-6C05-0832-7938F17ED151}"/>
              </a:ext>
            </a:extLst>
          </p:cNvPr>
          <p:cNvCxnSpPr>
            <a:cxnSpLocks/>
            <a:endCxn id="111" idx="1"/>
          </p:cNvCxnSpPr>
          <p:nvPr/>
        </p:nvCxnSpPr>
        <p:spPr>
          <a:xfrm>
            <a:off x="6319322" y="3722752"/>
            <a:ext cx="1049785" cy="17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81">
            <a:extLst>
              <a:ext uri="{FF2B5EF4-FFF2-40B4-BE49-F238E27FC236}">
                <a16:creationId xmlns:a16="http://schemas.microsoft.com/office/drawing/2014/main" id="{943804A6-E1F0-5B21-EA0E-9669FDFE0F09}"/>
              </a:ext>
            </a:extLst>
          </p:cNvPr>
          <p:cNvCxnSpPr>
            <a:stCxn id="110" idx="3"/>
            <a:endCxn id="108" idx="1"/>
          </p:cNvCxnSpPr>
          <p:nvPr/>
        </p:nvCxnSpPr>
        <p:spPr>
          <a:xfrm flipV="1">
            <a:off x="8584188" y="3722751"/>
            <a:ext cx="1028050" cy="1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85">
            <a:extLst>
              <a:ext uri="{FF2B5EF4-FFF2-40B4-BE49-F238E27FC236}">
                <a16:creationId xmlns:a16="http://schemas.microsoft.com/office/drawing/2014/main" id="{B8FE017A-46C7-DC25-15D9-2B07117D39D1}"/>
              </a:ext>
            </a:extLst>
          </p:cNvPr>
          <p:cNvCxnSpPr>
            <a:cxnSpLocks/>
            <a:stCxn id="107" idx="3"/>
          </p:cNvCxnSpPr>
          <p:nvPr/>
        </p:nvCxnSpPr>
        <p:spPr>
          <a:xfrm>
            <a:off x="10827320" y="3722751"/>
            <a:ext cx="65185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o 86">
            <a:extLst>
              <a:ext uri="{FF2B5EF4-FFF2-40B4-BE49-F238E27FC236}">
                <a16:creationId xmlns:a16="http://schemas.microsoft.com/office/drawing/2014/main" id="{ADF99BF4-F8EB-B5C5-C2D4-296D012210E7}"/>
              </a:ext>
            </a:extLst>
          </p:cNvPr>
          <p:cNvGrpSpPr/>
          <p:nvPr/>
        </p:nvGrpSpPr>
        <p:grpSpPr>
          <a:xfrm>
            <a:off x="2932163" y="3340670"/>
            <a:ext cx="1236817" cy="830843"/>
            <a:chOff x="10198340" y="754406"/>
            <a:chExt cx="1213706" cy="728223"/>
          </a:xfrm>
        </p:grpSpPr>
        <p:sp>
          <p:nvSpPr>
            <p:cNvPr id="116" name="Rectángulo: esquinas redondeadas 87">
              <a:extLst>
                <a:ext uri="{FF2B5EF4-FFF2-40B4-BE49-F238E27FC236}">
                  <a16:creationId xmlns:a16="http://schemas.microsoft.com/office/drawing/2014/main" id="{A6D489CF-E028-CAF7-E7EF-EEA56B4471E3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Rectángulo: esquinas redondeadas 4">
              <a:extLst>
                <a:ext uri="{FF2B5EF4-FFF2-40B4-BE49-F238E27FC236}">
                  <a16:creationId xmlns:a16="http://schemas.microsoft.com/office/drawing/2014/main" id="{19102086-C5D3-01C7-05BC-1998A8005876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Relaxed ESOM</a:t>
              </a:r>
            </a:p>
          </p:txBody>
        </p:sp>
      </p:grpSp>
      <p:cxnSp>
        <p:nvCxnSpPr>
          <p:cNvPr id="118" name="Conector: angular 22">
            <a:extLst>
              <a:ext uri="{FF2B5EF4-FFF2-40B4-BE49-F238E27FC236}">
                <a16:creationId xmlns:a16="http://schemas.microsoft.com/office/drawing/2014/main" id="{945CA6C0-D064-8EC0-1FBE-14E624A353F3}"/>
              </a:ext>
            </a:extLst>
          </p:cNvPr>
          <p:cNvCxnSpPr>
            <a:cxnSpLocks/>
            <a:stCxn id="94" idx="1"/>
            <a:endCxn id="117" idx="1"/>
          </p:cNvCxnSpPr>
          <p:nvPr/>
        </p:nvCxnSpPr>
        <p:spPr>
          <a:xfrm rot="10800000" flipV="1">
            <a:off x="2953899" y="976175"/>
            <a:ext cx="63968" cy="2779917"/>
          </a:xfrm>
          <a:prstGeom prst="bentConnector3">
            <a:avLst>
              <a:gd name="adj1" fmla="val 46416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29">
            <a:extLst>
              <a:ext uri="{FF2B5EF4-FFF2-40B4-BE49-F238E27FC236}">
                <a16:creationId xmlns:a16="http://schemas.microsoft.com/office/drawing/2014/main" id="{A4B7EBD0-5B6E-4AF2-D310-723105B30475}"/>
              </a:ext>
            </a:extLst>
          </p:cNvPr>
          <p:cNvCxnSpPr>
            <a:cxnSpLocks/>
            <a:stCxn id="117" idx="3"/>
            <a:endCxn id="146" idx="1"/>
          </p:cNvCxnSpPr>
          <p:nvPr/>
        </p:nvCxnSpPr>
        <p:spPr>
          <a:xfrm flipV="1">
            <a:off x="4147244" y="3748427"/>
            <a:ext cx="978267" cy="76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64">
            <a:extLst>
              <a:ext uri="{FF2B5EF4-FFF2-40B4-BE49-F238E27FC236}">
                <a16:creationId xmlns:a16="http://schemas.microsoft.com/office/drawing/2014/main" id="{3E27C4EE-FCB1-5A58-8879-B8BE0C16AA6D}"/>
              </a:ext>
            </a:extLst>
          </p:cNvPr>
          <p:cNvSpPr txBox="1"/>
          <p:nvPr/>
        </p:nvSpPr>
        <p:spPr>
          <a:xfrm>
            <a:off x="365760" y="592183"/>
            <a:ext cx="1582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ysClr val="windowText" lastClr="000000"/>
                </a:solidFill>
              </a:rPr>
              <a:t>Benchmark:</a:t>
            </a:r>
          </a:p>
          <a:p>
            <a:r>
              <a:rPr lang="en-GB" sz="1600" dirty="0">
                <a:solidFill>
                  <a:sysClr val="windowText" lastClr="000000"/>
                </a:solidFill>
              </a:rPr>
              <a:t>Full time horizon</a:t>
            </a:r>
          </a:p>
        </p:txBody>
      </p:sp>
      <p:sp>
        <p:nvSpPr>
          <p:cNvPr id="121" name="CuadroTexto 66">
            <a:extLst>
              <a:ext uri="{FF2B5EF4-FFF2-40B4-BE49-F238E27FC236}">
                <a16:creationId xmlns:a16="http://schemas.microsoft.com/office/drawing/2014/main" id="{0A1AED19-D07A-CB67-1D08-43C5464269CE}"/>
              </a:ext>
            </a:extLst>
          </p:cNvPr>
          <p:cNvSpPr txBox="1"/>
          <p:nvPr/>
        </p:nvSpPr>
        <p:spPr>
          <a:xfrm>
            <a:off x="365760" y="1941755"/>
            <a:ext cx="16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ysClr val="windowText" lastClr="000000"/>
                </a:solidFill>
              </a:rPr>
              <a:t>Traditional:</a:t>
            </a:r>
          </a:p>
          <a:p>
            <a:r>
              <a:rPr lang="en-GB" sz="1600" dirty="0">
                <a:solidFill>
                  <a:sysClr val="windowText" lastClr="000000"/>
                </a:solidFill>
              </a:rPr>
              <a:t>Split time horizon</a:t>
            </a:r>
          </a:p>
        </p:txBody>
      </p:sp>
      <p:sp>
        <p:nvSpPr>
          <p:cNvPr id="122" name="CuadroTexto 70">
            <a:extLst>
              <a:ext uri="{FF2B5EF4-FFF2-40B4-BE49-F238E27FC236}">
                <a16:creationId xmlns:a16="http://schemas.microsoft.com/office/drawing/2014/main" id="{38AB0723-E55D-8419-F6A3-0BC0FED05D94}"/>
              </a:ext>
            </a:extLst>
          </p:cNvPr>
          <p:cNvSpPr txBox="1"/>
          <p:nvPr/>
        </p:nvSpPr>
        <p:spPr>
          <a:xfrm>
            <a:off x="365760" y="3384271"/>
            <a:ext cx="16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ysClr val="windowText" lastClr="000000"/>
                </a:solidFill>
              </a:rPr>
              <a:t>Based in Costs:</a:t>
            </a:r>
          </a:p>
          <a:p>
            <a:r>
              <a:rPr lang="en-GB" sz="1600" dirty="0">
                <a:solidFill>
                  <a:sysClr val="windowText" lastClr="000000"/>
                </a:solidFill>
              </a:rPr>
              <a:t>Split time horizon</a:t>
            </a:r>
          </a:p>
        </p:txBody>
      </p:sp>
      <p:sp>
        <p:nvSpPr>
          <p:cNvPr id="123" name="Rectángulo: esquinas redondeadas 113">
            <a:extLst>
              <a:ext uri="{FF2B5EF4-FFF2-40B4-BE49-F238E27FC236}">
                <a16:creationId xmlns:a16="http://schemas.microsoft.com/office/drawing/2014/main" id="{8DDAA83D-D6A1-3E2C-96AC-F224B3825D3D}"/>
              </a:ext>
            </a:extLst>
          </p:cNvPr>
          <p:cNvSpPr/>
          <p:nvPr/>
        </p:nvSpPr>
        <p:spPr>
          <a:xfrm>
            <a:off x="365760" y="4680266"/>
            <a:ext cx="11251440" cy="13455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4" name="Grupo 115">
            <a:extLst>
              <a:ext uri="{FF2B5EF4-FFF2-40B4-BE49-F238E27FC236}">
                <a16:creationId xmlns:a16="http://schemas.microsoft.com/office/drawing/2014/main" id="{8735A03C-310B-31F9-02DA-76B1C39C8BFA}"/>
              </a:ext>
            </a:extLst>
          </p:cNvPr>
          <p:cNvGrpSpPr/>
          <p:nvPr/>
        </p:nvGrpSpPr>
        <p:grpSpPr>
          <a:xfrm>
            <a:off x="5104240" y="4937883"/>
            <a:ext cx="1236817" cy="830843"/>
            <a:chOff x="6799961" y="754406"/>
            <a:chExt cx="1213706" cy="728223"/>
          </a:xfrm>
        </p:grpSpPr>
        <p:sp>
          <p:nvSpPr>
            <p:cNvPr id="125" name="Rectángulo: esquinas redondeadas 116">
              <a:extLst>
                <a:ext uri="{FF2B5EF4-FFF2-40B4-BE49-F238E27FC236}">
                  <a16:creationId xmlns:a16="http://schemas.microsoft.com/office/drawing/2014/main" id="{73807BB6-73C5-15FF-2154-23E29024E806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ectángulo: esquinas redondeadas 4">
              <a:extLst>
                <a:ext uri="{FF2B5EF4-FFF2-40B4-BE49-F238E27FC236}">
                  <a16:creationId xmlns:a16="http://schemas.microsoft.com/office/drawing/2014/main" id="{717B3C26-79A2-5B80-A65E-D5728CD50EEC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127" name="Grupo 118">
            <a:extLst>
              <a:ext uri="{FF2B5EF4-FFF2-40B4-BE49-F238E27FC236}">
                <a16:creationId xmlns:a16="http://schemas.microsoft.com/office/drawing/2014/main" id="{4A16C42A-15BE-3AD9-DA27-297428069585}"/>
              </a:ext>
            </a:extLst>
          </p:cNvPr>
          <p:cNvGrpSpPr/>
          <p:nvPr/>
        </p:nvGrpSpPr>
        <p:grpSpPr>
          <a:xfrm>
            <a:off x="9590503" y="4937882"/>
            <a:ext cx="1236817" cy="830843"/>
            <a:chOff x="10198340" y="754406"/>
            <a:chExt cx="1213706" cy="728223"/>
          </a:xfrm>
        </p:grpSpPr>
        <p:sp>
          <p:nvSpPr>
            <p:cNvPr id="128" name="Rectángulo: esquinas redondeadas 119">
              <a:extLst>
                <a:ext uri="{FF2B5EF4-FFF2-40B4-BE49-F238E27FC236}">
                  <a16:creationId xmlns:a16="http://schemas.microsoft.com/office/drawing/2014/main" id="{332CB1E8-5425-6DA3-81EF-560BF752D878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9" name="Rectángulo: esquinas redondeadas 4">
              <a:extLst>
                <a:ext uri="{FF2B5EF4-FFF2-40B4-BE49-F238E27FC236}">
                  <a16:creationId xmlns:a16="http://schemas.microsoft.com/office/drawing/2014/main" id="{7CC07745-2DC4-04DF-8E04-E4B62B9537C9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130" name="Grupo 121">
            <a:extLst>
              <a:ext uri="{FF2B5EF4-FFF2-40B4-BE49-F238E27FC236}">
                <a16:creationId xmlns:a16="http://schemas.microsoft.com/office/drawing/2014/main" id="{52737DA7-C380-2E76-AB85-355D8BEDC1F1}"/>
              </a:ext>
            </a:extLst>
          </p:cNvPr>
          <p:cNvGrpSpPr/>
          <p:nvPr/>
        </p:nvGrpSpPr>
        <p:grpSpPr>
          <a:xfrm>
            <a:off x="7347372" y="4939635"/>
            <a:ext cx="1236817" cy="830843"/>
            <a:chOff x="5100772" y="754406"/>
            <a:chExt cx="1213706" cy="728223"/>
          </a:xfrm>
        </p:grpSpPr>
        <p:sp>
          <p:nvSpPr>
            <p:cNvPr id="131" name="Rectángulo: esquinas redondeadas 122">
              <a:extLst>
                <a:ext uri="{FF2B5EF4-FFF2-40B4-BE49-F238E27FC236}">
                  <a16:creationId xmlns:a16="http://schemas.microsoft.com/office/drawing/2014/main" id="{241E04FB-D524-576B-C43C-37E7D0E6FF8B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2" name="Rectángulo: esquinas redondeadas 4">
              <a:extLst>
                <a:ext uri="{FF2B5EF4-FFF2-40B4-BE49-F238E27FC236}">
                  <a16:creationId xmlns:a16="http://schemas.microsoft.com/office/drawing/2014/main" id="{EDEA0369-6281-573C-2E92-112BBC03886B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133" name="Conector recto de flecha 124">
            <a:extLst>
              <a:ext uri="{FF2B5EF4-FFF2-40B4-BE49-F238E27FC236}">
                <a16:creationId xmlns:a16="http://schemas.microsoft.com/office/drawing/2014/main" id="{93CAF576-F4A8-DB91-C48D-2776EA7DAD56}"/>
              </a:ext>
            </a:extLst>
          </p:cNvPr>
          <p:cNvCxnSpPr>
            <a:cxnSpLocks/>
            <a:stCxn id="126" idx="3"/>
            <a:endCxn id="132" idx="1"/>
          </p:cNvCxnSpPr>
          <p:nvPr/>
        </p:nvCxnSpPr>
        <p:spPr>
          <a:xfrm flipV="1">
            <a:off x="6318857" y="5355057"/>
            <a:ext cx="1050250" cy="72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25">
            <a:extLst>
              <a:ext uri="{FF2B5EF4-FFF2-40B4-BE49-F238E27FC236}">
                <a16:creationId xmlns:a16="http://schemas.microsoft.com/office/drawing/2014/main" id="{8EDFFC24-D309-8D0A-AC2F-BEFA2E4E2A9F}"/>
              </a:ext>
            </a:extLst>
          </p:cNvPr>
          <p:cNvCxnSpPr>
            <a:stCxn id="131" idx="3"/>
            <a:endCxn id="129" idx="1"/>
          </p:cNvCxnSpPr>
          <p:nvPr/>
        </p:nvCxnSpPr>
        <p:spPr>
          <a:xfrm flipV="1">
            <a:off x="8584188" y="5353304"/>
            <a:ext cx="1028050" cy="1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de flecha 126">
            <a:extLst>
              <a:ext uri="{FF2B5EF4-FFF2-40B4-BE49-F238E27FC236}">
                <a16:creationId xmlns:a16="http://schemas.microsoft.com/office/drawing/2014/main" id="{E739E3A5-6DF6-339E-3D29-B8F6F23C52B2}"/>
              </a:ext>
            </a:extLst>
          </p:cNvPr>
          <p:cNvCxnSpPr>
            <a:cxnSpLocks/>
            <a:stCxn id="128" idx="3"/>
          </p:cNvCxnSpPr>
          <p:nvPr/>
        </p:nvCxnSpPr>
        <p:spPr>
          <a:xfrm>
            <a:off x="10827320" y="5353304"/>
            <a:ext cx="65185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de flecha 130">
            <a:extLst>
              <a:ext uri="{FF2B5EF4-FFF2-40B4-BE49-F238E27FC236}">
                <a16:creationId xmlns:a16="http://schemas.microsoft.com/office/drawing/2014/main" id="{CBAA0840-6035-2B7B-82CB-6C83DE96E696}"/>
              </a:ext>
            </a:extLst>
          </p:cNvPr>
          <p:cNvCxnSpPr>
            <a:cxnSpLocks/>
            <a:stCxn id="139" idx="3"/>
            <a:endCxn id="126" idx="1"/>
          </p:cNvCxnSpPr>
          <p:nvPr/>
        </p:nvCxnSpPr>
        <p:spPr>
          <a:xfrm>
            <a:off x="4507567" y="5362311"/>
            <a:ext cx="6179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adroTexto 131">
            <a:extLst>
              <a:ext uri="{FF2B5EF4-FFF2-40B4-BE49-F238E27FC236}">
                <a16:creationId xmlns:a16="http://schemas.microsoft.com/office/drawing/2014/main" id="{BBC720A3-443C-03CF-F693-4E970B3FA5A8}"/>
              </a:ext>
            </a:extLst>
          </p:cNvPr>
          <p:cNvSpPr txBox="1"/>
          <p:nvPr/>
        </p:nvSpPr>
        <p:spPr>
          <a:xfrm>
            <a:off x="365760" y="5014825"/>
            <a:ext cx="1790672" cy="667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Proposal:</a:t>
            </a:r>
          </a:p>
          <a:p>
            <a:r>
              <a:rPr lang="en-GB" sz="1600" dirty="0">
                <a:solidFill>
                  <a:srgbClr val="000000"/>
                </a:solidFill>
              </a:rPr>
              <a:t>Split time horizon</a:t>
            </a:r>
          </a:p>
        </p:txBody>
      </p:sp>
      <p:grpSp>
        <p:nvGrpSpPr>
          <p:cNvPr id="138" name="Grupo 153">
            <a:extLst>
              <a:ext uri="{FF2B5EF4-FFF2-40B4-BE49-F238E27FC236}">
                <a16:creationId xmlns:a16="http://schemas.microsoft.com/office/drawing/2014/main" id="{8F98F9D8-8730-1309-3FF1-E2E360672FEE}"/>
              </a:ext>
            </a:extLst>
          </p:cNvPr>
          <p:cNvGrpSpPr/>
          <p:nvPr/>
        </p:nvGrpSpPr>
        <p:grpSpPr>
          <a:xfrm>
            <a:off x="2625832" y="4794002"/>
            <a:ext cx="1881735" cy="1136617"/>
            <a:chOff x="2793841" y="4946141"/>
            <a:chExt cx="1846574" cy="996230"/>
          </a:xfrm>
        </p:grpSpPr>
        <p:sp>
          <p:nvSpPr>
            <p:cNvPr id="139" name="Rectángulo: esquinas redondeadas 114">
              <a:extLst>
                <a:ext uri="{FF2B5EF4-FFF2-40B4-BE49-F238E27FC236}">
                  <a16:creationId xmlns:a16="http://schemas.microsoft.com/office/drawing/2014/main" id="{675E001C-27F8-B2CA-C2BB-566E4FF9B4B0}"/>
                </a:ext>
              </a:extLst>
            </p:cNvPr>
            <p:cNvSpPr/>
            <p:nvPr/>
          </p:nvSpPr>
          <p:spPr>
            <a:xfrm>
              <a:off x="2793841" y="4946141"/>
              <a:ext cx="1846574" cy="99623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40" name="Grupo 127">
              <a:extLst>
                <a:ext uri="{FF2B5EF4-FFF2-40B4-BE49-F238E27FC236}">
                  <a16:creationId xmlns:a16="http://schemas.microsoft.com/office/drawing/2014/main" id="{ABD7B619-1929-8DA8-328F-61C3CAD3E0DB}"/>
                </a:ext>
              </a:extLst>
            </p:cNvPr>
            <p:cNvGrpSpPr/>
            <p:nvPr/>
          </p:nvGrpSpPr>
          <p:grpSpPr>
            <a:xfrm>
              <a:off x="3094448" y="5159396"/>
              <a:ext cx="1213706" cy="728223"/>
              <a:chOff x="10198340" y="754406"/>
              <a:chExt cx="1213706" cy="728223"/>
            </a:xfrm>
          </p:grpSpPr>
          <p:sp>
            <p:nvSpPr>
              <p:cNvPr id="142" name="Rectángulo: esquinas redondeadas 128">
                <a:extLst>
                  <a:ext uri="{FF2B5EF4-FFF2-40B4-BE49-F238E27FC236}">
                    <a16:creationId xmlns:a16="http://schemas.microsoft.com/office/drawing/2014/main" id="{D20F4B19-84A9-56AC-AD6F-B161056A9BA5}"/>
                  </a:ext>
                </a:extLst>
              </p:cNvPr>
              <p:cNvSpPr/>
              <p:nvPr/>
            </p:nvSpPr>
            <p:spPr>
              <a:xfrm>
                <a:off x="10198340" y="754406"/>
                <a:ext cx="1213706" cy="72822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ángulo: esquinas redondeadas 4">
                <a:extLst>
                  <a:ext uri="{FF2B5EF4-FFF2-40B4-BE49-F238E27FC236}">
                    <a16:creationId xmlns:a16="http://schemas.microsoft.com/office/drawing/2014/main" id="{34E9AE3A-0C82-6F56-9655-053BA57F52C0}"/>
                  </a:ext>
                </a:extLst>
              </p:cNvPr>
              <p:cNvSpPr txBox="1"/>
              <p:nvPr/>
            </p:nvSpPr>
            <p:spPr>
              <a:xfrm>
                <a:off x="10219669" y="775735"/>
                <a:ext cx="1171048" cy="6855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b="1" kern="1200" dirty="0"/>
                  <a:t>ANN: </a:t>
                </a:r>
                <a:r>
                  <a:rPr lang="en-US" sz="1100" b="1" dirty="0"/>
                  <a:t>Feature</a:t>
                </a:r>
                <a:r>
                  <a:rPr lang="en-US" sz="1100" b="1" kern="1200" dirty="0"/>
                  <a:t> Estimator</a:t>
                </a:r>
              </a:p>
            </p:txBody>
          </p:sp>
        </p:grpSp>
      </p:grpSp>
      <p:grpSp>
        <p:nvGrpSpPr>
          <p:cNvPr id="144" name="Grupo 138">
            <a:extLst>
              <a:ext uri="{FF2B5EF4-FFF2-40B4-BE49-F238E27FC236}">
                <a16:creationId xmlns:a16="http://schemas.microsoft.com/office/drawing/2014/main" id="{0DEF012C-8C9B-AE8A-15AA-4A8FD9663192}"/>
              </a:ext>
            </a:extLst>
          </p:cNvPr>
          <p:cNvGrpSpPr/>
          <p:nvPr/>
        </p:nvGrpSpPr>
        <p:grpSpPr>
          <a:xfrm>
            <a:off x="5104240" y="3324000"/>
            <a:ext cx="1236817" cy="830843"/>
            <a:chOff x="6799961" y="754406"/>
            <a:chExt cx="1213706" cy="728223"/>
          </a:xfrm>
        </p:grpSpPr>
        <p:sp>
          <p:nvSpPr>
            <p:cNvPr id="145" name="Rectángulo: esquinas redondeadas 139">
              <a:extLst>
                <a:ext uri="{FF2B5EF4-FFF2-40B4-BE49-F238E27FC236}">
                  <a16:creationId xmlns:a16="http://schemas.microsoft.com/office/drawing/2014/main" id="{3035025B-FF94-CBDD-B01B-4037F0AACE44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Rectángulo: esquinas redondeadas 4">
              <a:extLst>
                <a:ext uri="{FF2B5EF4-FFF2-40B4-BE49-F238E27FC236}">
                  <a16:creationId xmlns:a16="http://schemas.microsoft.com/office/drawing/2014/main" id="{D0BD2D47-E9AB-84FB-BB5E-FE7892532AFE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147" name="Grupo 141">
            <a:extLst>
              <a:ext uri="{FF2B5EF4-FFF2-40B4-BE49-F238E27FC236}">
                <a16:creationId xmlns:a16="http://schemas.microsoft.com/office/drawing/2014/main" id="{8230442A-BBA4-192E-C293-06161077AD84}"/>
              </a:ext>
            </a:extLst>
          </p:cNvPr>
          <p:cNvGrpSpPr/>
          <p:nvPr/>
        </p:nvGrpSpPr>
        <p:grpSpPr>
          <a:xfrm>
            <a:off x="5104240" y="1868055"/>
            <a:ext cx="1236817" cy="830843"/>
            <a:chOff x="6799961" y="754406"/>
            <a:chExt cx="1213706" cy="728223"/>
          </a:xfrm>
        </p:grpSpPr>
        <p:sp>
          <p:nvSpPr>
            <p:cNvPr id="148" name="Rectángulo: esquinas redondeadas 142">
              <a:extLst>
                <a:ext uri="{FF2B5EF4-FFF2-40B4-BE49-F238E27FC236}">
                  <a16:creationId xmlns:a16="http://schemas.microsoft.com/office/drawing/2014/main" id="{0D2DF0B4-2840-D31D-7F6F-4D2CA61E5B29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9" name="Rectángulo: esquinas redondeadas 4">
              <a:extLst>
                <a:ext uri="{FF2B5EF4-FFF2-40B4-BE49-F238E27FC236}">
                  <a16:creationId xmlns:a16="http://schemas.microsoft.com/office/drawing/2014/main" id="{E1F3AD4A-6549-53C8-F7AD-DED897AB3BBC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Input Time Series</a:t>
              </a:r>
            </a:p>
          </p:txBody>
        </p:sp>
      </p:grpSp>
      <p:cxnSp>
        <p:nvCxnSpPr>
          <p:cNvPr id="150" name="Conector: angular 147">
            <a:extLst>
              <a:ext uri="{FF2B5EF4-FFF2-40B4-BE49-F238E27FC236}">
                <a16:creationId xmlns:a16="http://schemas.microsoft.com/office/drawing/2014/main" id="{9E2E3AD2-A6B1-22EF-6A02-F02003881751}"/>
              </a:ext>
            </a:extLst>
          </p:cNvPr>
          <p:cNvCxnSpPr>
            <a:stCxn id="94" idx="1"/>
            <a:endCxn id="139" idx="1"/>
          </p:cNvCxnSpPr>
          <p:nvPr/>
        </p:nvCxnSpPr>
        <p:spPr>
          <a:xfrm rot="10800000" flipV="1">
            <a:off x="2625833" y="976175"/>
            <a:ext cx="392034" cy="4386136"/>
          </a:xfrm>
          <a:prstGeom prst="bentConnector3">
            <a:avLst>
              <a:gd name="adj1" fmla="val 15942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uadroTexto 148">
            <a:extLst>
              <a:ext uri="{FF2B5EF4-FFF2-40B4-BE49-F238E27FC236}">
                <a16:creationId xmlns:a16="http://schemas.microsoft.com/office/drawing/2014/main" id="{4BE41103-EB02-6D20-6E76-44C1A3233437}"/>
              </a:ext>
            </a:extLst>
          </p:cNvPr>
          <p:cNvSpPr txBox="1"/>
          <p:nvPr/>
        </p:nvSpPr>
        <p:spPr>
          <a:xfrm>
            <a:off x="6122545" y="4612184"/>
            <a:ext cx="1454166" cy="684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(ANN + </a:t>
            </a:r>
            <a:r>
              <a:rPr lang="en-GB" sz="1100" b="1" dirty="0" err="1"/>
              <a:t>Kmedoids</a:t>
            </a:r>
            <a:r>
              <a:rPr lang="en-GB" sz="1100" b="1" dirty="0"/>
              <a:t>)</a:t>
            </a:r>
          </a:p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DBD9855C-113F-089F-4543-601AAC1D81AF}"/>
              </a:ext>
            </a:extLst>
          </p:cNvPr>
          <p:cNvSpPr txBox="1"/>
          <p:nvPr/>
        </p:nvSpPr>
        <p:spPr>
          <a:xfrm>
            <a:off x="6400244" y="322591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9642BCA8-B95C-570B-9466-7472E8328370}"/>
              </a:ext>
            </a:extLst>
          </p:cNvPr>
          <p:cNvSpPr txBox="1"/>
          <p:nvPr/>
        </p:nvSpPr>
        <p:spPr>
          <a:xfrm>
            <a:off x="6400244" y="1803433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558693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DDF1-603E-F9EA-1B9C-E24220D72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0C8F-98FE-4ADD-B74F-D93F3C059776}" type="datetime1">
              <a:rPr lang="en-GB" smtClean="0"/>
              <a:t>13/12/2023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526CE-1DD3-FCC2-C485-451AA9EA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BC18F-2670-1575-B7E1-B4BDD9BE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51" y="3715354"/>
            <a:ext cx="1383964" cy="1383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377E-1190-6672-9D8D-55073435F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765" y="3715354"/>
            <a:ext cx="1383964" cy="1383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F90F2-A277-1E03-24A9-45BB34CD0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590" y="3715354"/>
            <a:ext cx="1383964" cy="1383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CE0E5-5E8B-FCD0-B226-CCA47EC3CB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4" r="9564"/>
          <a:stretch/>
        </p:blipFill>
        <p:spPr>
          <a:xfrm>
            <a:off x="172826" y="19214"/>
            <a:ext cx="11721548" cy="1905000"/>
          </a:xfrm>
          <a:prstGeom prst="rect">
            <a:avLst/>
          </a:prstGeom>
        </p:spPr>
      </p:pic>
      <p:grpSp>
        <p:nvGrpSpPr>
          <p:cNvPr id="10" name="Grupo 39">
            <a:extLst>
              <a:ext uri="{FF2B5EF4-FFF2-40B4-BE49-F238E27FC236}">
                <a16:creationId xmlns:a16="http://schemas.microsoft.com/office/drawing/2014/main" id="{96E59162-541F-06B0-0074-25DC737702CB}"/>
              </a:ext>
            </a:extLst>
          </p:cNvPr>
          <p:cNvGrpSpPr/>
          <p:nvPr/>
        </p:nvGrpSpPr>
        <p:grpSpPr>
          <a:xfrm>
            <a:off x="2628425" y="5332185"/>
            <a:ext cx="1236817" cy="850115"/>
            <a:chOff x="10198340" y="737514"/>
            <a:chExt cx="1213706" cy="745115"/>
          </a:xfrm>
        </p:grpSpPr>
        <p:sp>
          <p:nvSpPr>
            <p:cNvPr id="11" name="Rectángulo: esquinas redondeadas 40">
              <a:extLst>
                <a:ext uri="{FF2B5EF4-FFF2-40B4-BE49-F238E27FC236}">
                  <a16:creationId xmlns:a16="http://schemas.microsoft.com/office/drawing/2014/main" id="{76554D80-2D37-792A-B461-98598934FCAC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ángulo: esquinas redondeadas 4">
              <a:extLst>
                <a:ext uri="{FF2B5EF4-FFF2-40B4-BE49-F238E27FC236}">
                  <a16:creationId xmlns:a16="http://schemas.microsoft.com/office/drawing/2014/main" id="{8EBCC284-EA3B-0704-3B61-4B35ED84BF5B}"/>
                </a:ext>
              </a:extLst>
            </p:cNvPr>
            <p:cNvSpPr txBox="1"/>
            <p:nvPr/>
          </p:nvSpPr>
          <p:spPr>
            <a:xfrm>
              <a:off x="10219671" y="737514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13" name="Conector recto de flecha 69">
            <a:extLst>
              <a:ext uri="{FF2B5EF4-FFF2-40B4-BE49-F238E27FC236}">
                <a16:creationId xmlns:a16="http://schemas.microsoft.com/office/drawing/2014/main" id="{D2DEE5DE-B20A-94B9-5AF1-A36DA1317951}"/>
              </a:ext>
            </a:extLst>
          </p:cNvPr>
          <p:cNvCxnSpPr>
            <a:endCxn id="16" idx="0"/>
          </p:cNvCxnSpPr>
          <p:nvPr/>
        </p:nvCxnSpPr>
        <p:spPr>
          <a:xfrm>
            <a:off x="1637483" y="1758413"/>
            <a:ext cx="0" cy="346047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o 26">
            <a:extLst>
              <a:ext uri="{FF2B5EF4-FFF2-40B4-BE49-F238E27FC236}">
                <a16:creationId xmlns:a16="http://schemas.microsoft.com/office/drawing/2014/main" id="{52FDDE4E-5873-1962-0C5F-ED213ECD5B2E}"/>
              </a:ext>
            </a:extLst>
          </p:cNvPr>
          <p:cNvGrpSpPr/>
          <p:nvPr/>
        </p:nvGrpSpPr>
        <p:grpSpPr>
          <a:xfrm>
            <a:off x="1015855" y="5332185"/>
            <a:ext cx="1236817" cy="830843"/>
            <a:chOff x="10198340" y="754406"/>
            <a:chExt cx="1213706" cy="728223"/>
          </a:xfrm>
        </p:grpSpPr>
        <p:sp>
          <p:nvSpPr>
            <p:cNvPr id="15" name="Rectángulo: esquinas redondeadas 27">
              <a:extLst>
                <a:ext uri="{FF2B5EF4-FFF2-40B4-BE49-F238E27FC236}">
                  <a16:creationId xmlns:a16="http://schemas.microsoft.com/office/drawing/2014/main" id="{DAC1E6FC-1894-F7A4-0327-0ABCD395F4EE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ángulo: esquinas redondeadas 4">
              <a:extLst>
                <a:ext uri="{FF2B5EF4-FFF2-40B4-BE49-F238E27FC236}">
                  <a16:creationId xmlns:a16="http://schemas.microsoft.com/office/drawing/2014/main" id="{B7B2C99F-BD0E-0FC8-7E7F-01FCE4AEAC2C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17" name="Conector recto de flecha 62">
            <a:extLst>
              <a:ext uri="{FF2B5EF4-FFF2-40B4-BE49-F238E27FC236}">
                <a16:creationId xmlns:a16="http://schemas.microsoft.com/office/drawing/2014/main" id="{F216EE9A-8490-9E88-87D7-811C6EF1285D}"/>
              </a:ext>
            </a:extLst>
          </p:cNvPr>
          <p:cNvCxnSpPr/>
          <p:nvPr/>
        </p:nvCxnSpPr>
        <p:spPr>
          <a:xfrm>
            <a:off x="3246832" y="4979303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62">
            <a:extLst>
              <a:ext uri="{FF2B5EF4-FFF2-40B4-BE49-F238E27FC236}">
                <a16:creationId xmlns:a16="http://schemas.microsoft.com/office/drawing/2014/main" id="{0C1A974A-60BE-83AD-4BDB-7060B96C6A29}"/>
              </a:ext>
            </a:extLst>
          </p:cNvPr>
          <p:cNvCxnSpPr/>
          <p:nvPr/>
        </p:nvCxnSpPr>
        <p:spPr>
          <a:xfrm flipH="1">
            <a:off x="3239385" y="1758413"/>
            <a:ext cx="14896" cy="19569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39">
            <a:extLst>
              <a:ext uri="{FF2B5EF4-FFF2-40B4-BE49-F238E27FC236}">
                <a16:creationId xmlns:a16="http://schemas.microsoft.com/office/drawing/2014/main" id="{901C5D8D-5858-EDFA-C2D0-2387B56FD83A}"/>
              </a:ext>
            </a:extLst>
          </p:cNvPr>
          <p:cNvGrpSpPr/>
          <p:nvPr/>
        </p:nvGrpSpPr>
        <p:grpSpPr>
          <a:xfrm>
            <a:off x="4828339" y="5332185"/>
            <a:ext cx="1236817" cy="850115"/>
            <a:chOff x="10198340" y="737514"/>
            <a:chExt cx="1213706" cy="745115"/>
          </a:xfrm>
        </p:grpSpPr>
        <p:sp>
          <p:nvSpPr>
            <p:cNvPr id="20" name="Rectángulo: esquinas redondeadas 40">
              <a:extLst>
                <a:ext uri="{FF2B5EF4-FFF2-40B4-BE49-F238E27FC236}">
                  <a16:creationId xmlns:a16="http://schemas.microsoft.com/office/drawing/2014/main" id="{E2FC778E-C4FD-3F14-C5E3-B6EC1996615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ángulo: esquinas redondeadas 4">
              <a:extLst>
                <a:ext uri="{FF2B5EF4-FFF2-40B4-BE49-F238E27FC236}">
                  <a16:creationId xmlns:a16="http://schemas.microsoft.com/office/drawing/2014/main" id="{77D67F98-BC54-BB26-C1E7-D9E19E38BBB0}"/>
                </a:ext>
              </a:extLst>
            </p:cNvPr>
            <p:cNvSpPr txBox="1"/>
            <p:nvPr/>
          </p:nvSpPr>
          <p:spPr>
            <a:xfrm>
              <a:off x="10219671" y="737514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sp>
        <p:nvSpPr>
          <p:cNvPr id="22" name="CuadroTexto 152">
            <a:extLst>
              <a:ext uri="{FF2B5EF4-FFF2-40B4-BE49-F238E27FC236}">
                <a16:creationId xmlns:a16="http://schemas.microsoft.com/office/drawing/2014/main" id="{9FBD11BB-C8FA-38DD-D787-55F4E6A9CA88}"/>
              </a:ext>
            </a:extLst>
          </p:cNvPr>
          <p:cNvSpPr txBox="1"/>
          <p:nvPr/>
        </p:nvSpPr>
        <p:spPr>
          <a:xfrm>
            <a:off x="3246833" y="3301804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cxnSp>
        <p:nvCxnSpPr>
          <p:cNvPr id="23" name="Conector recto de flecha 62">
            <a:extLst>
              <a:ext uri="{FF2B5EF4-FFF2-40B4-BE49-F238E27FC236}">
                <a16:creationId xmlns:a16="http://schemas.microsoft.com/office/drawing/2014/main" id="{EF6FCF13-E203-5E75-E327-2F7699FDC61B}"/>
              </a:ext>
            </a:extLst>
          </p:cNvPr>
          <p:cNvCxnSpPr/>
          <p:nvPr/>
        </p:nvCxnSpPr>
        <p:spPr>
          <a:xfrm>
            <a:off x="5446746" y="4979303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o 138">
            <a:extLst>
              <a:ext uri="{FF2B5EF4-FFF2-40B4-BE49-F238E27FC236}">
                <a16:creationId xmlns:a16="http://schemas.microsoft.com/office/drawing/2014/main" id="{EA90DD67-81DD-5608-BB91-B55F762F7565}"/>
              </a:ext>
            </a:extLst>
          </p:cNvPr>
          <p:cNvGrpSpPr/>
          <p:nvPr/>
        </p:nvGrpSpPr>
        <p:grpSpPr>
          <a:xfrm>
            <a:off x="31034" y="2344757"/>
            <a:ext cx="1236817" cy="830843"/>
            <a:chOff x="6799961" y="754406"/>
            <a:chExt cx="1213706" cy="728223"/>
          </a:xfrm>
        </p:grpSpPr>
        <p:sp>
          <p:nvSpPr>
            <p:cNvPr id="25" name="Rectángulo: esquinas redondeadas 139">
              <a:extLst>
                <a:ext uri="{FF2B5EF4-FFF2-40B4-BE49-F238E27FC236}">
                  <a16:creationId xmlns:a16="http://schemas.microsoft.com/office/drawing/2014/main" id="{F78F8FEB-8BD3-26E4-F4B9-ABC026588F4A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ángulo: esquinas redondeadas 4">
              <a:extLst>
                <a:ext uri="{FF2B5EF4-FFF2-40B4-BE49-F238E27FC236}">
                  <a16:creationId xmlns:a16="http://schemas.microsoft.com/office/drawing/2014/main" id="{A11B0632-4B2E-F706-3FE7-6F457CD3607F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27" name="Grupo 45">
            <a:extLst>
              <a:ext uri="{FF2B5EF4-FFF2-40B4-BE49-F238E27FC236}">
                <a16:creationId xmlns:a16="http://schemas.microsoft.com/office/drawing/2014/main" id="{F39F6C12-9A61-AD14-4BA7-751BC49FB9AF}"/>
              </a:ext>
            </a:extLst>
          </p:cNvPr>
          <p:cNvGrpSpPr/>
          <p:nvPr/>
        </p:nvGrpSpPr>
        <p:grpSpPr>
          <a:xfrm>
            <a:off x="31034" y="3991915"/>
            <a:ext cx="1236817" cy="830843"/>
            <a:chOff x="5100772" y="754406"/>
            <a:chExt cx="1213706" cy="728223"/>
          </a:xfrm>
        </p:grpSpPr>
        <p:sp>
          <p:nvSpPr>
            <p:cNvPr id="28" name="Rectángulo: esquinas redondeadas 46">
              <a:extLst>
                <a:ext uri="{FF2B5EF4-FFF2-40B4-BE49-F238E27FC236}">
                  <a16:creationId xmlns:a16="http://schemas.microsoft.com/office/drawing/2014/main" id="{028D7801-05B9-042E-E6DD-3AD2E13E0113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ángulo: esquinas redondeadas 4">
              <a:extLst>
                <a:ext uri="{FF2B5EF4-FFF2-40B4-BE49-F238E27FC236}">
                  <a16:creationId xmlns:a16="http://schemas.microsoft.com/office/drawing/2014/main" id="{034D9095-2030-2198-266D-0E93925B20D0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30" name="Conector recto de flecha 62">
            <a:extLst>
              <a:ext uri="{FF2B5EF4-FFF2-40B4-BE49-F238E27FC236}">
                <a16:creationId xmlns:a16="http://schemas.microsoft.com/office/drawing/2014/main" id="{7311D307-1DF3-D51E-28F2-1FE653048F7F}"/>
              </a:ext>
            </a:extLst>
          </p:cNvPr>
          <p:cNvCxnSpPr/>
          <p:nvPr/>
        </p:nvCxnSpPr>
        <p:spPr>
          <a:xfrm>
            <a:off x="5446747" y="1738477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152">
            <a:extLst>
              <a:ext uri="{FF2B5EF4-FFF2-40B4-BE49-F238E27FC236}">
                <a16:creationId xmlns:a16="http://schemas.microsoft.com/office/drawing/2014/main" id="{5790A479-F81B-C7D9-7B2D-E2FD568410BC}"/>
              </a:ext>
            </a:extLst>
          </p:cNvPr>
          <p:cNvSpPr txBox="1"/>
          <p:nvPr/>
        </p:nvSpPr>
        <p:spPr>
          <a:xfrm>
            <a:off x="5659202" y="1958619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Relaxed ESOM</a:t>
            </a:r>
          </a:p>
        </p:txBody>
      </p:sp>
      <p:cxnSp>
        <p:nvCxnSpPr>
          <p:cNvPr id="32" name="Conector recto de flecha 62">
            <a:extLst>
              <a:ext uri="{FF2B5EF4-FFF2-40B4-BE49-F238E27FC236}">
                <a16:creationId xmlns:a16="http://schemas.microsoft.com/office/drawing/2014/main" id="{53B2D33A-6F79-963A-00CD-753DB1DF6404}"/>
              </a:ext>
            </a:extLst>
          </p:cNvPr>
          <p:cNvCxnSpPr/>
          <p:nvPr/>
        </p:nvCxnSpPr>
        <p:spPr>
          <a:xfrm>
            <a:off x="5446746" y="3395290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152">
            <a:extLst>
              <a:ext uri="{FF2B5EF4-FFF2-40B4-BE49-F238E27FC236}">
                <a16:creationId xmlns:a16="http://schemas.microsoft.com/office/drawing/2014/main" id="{730D13F7-0E67-CF3F-E80C-FD178D1A4A5D}"/>
              </a:ext>
            </a:extLst>
          </p:cNvPr>
          <p:cNvSpPr txBox="1"/>
          <p:nvPr/>
        </p:nvSpPr>
        <p:spPr>
          <a:xfrm>
            <a:off x="5446748" y="334348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cxnSp>
        <p:nvCxnSpPr>
          <p:cNvPr id="34" name="Conector recto de flecha 62">
            <a:extLst>
              <a:ext uri="{FF2B5EF4-FFF2-40B4-BE49-F238E27FC236}">
                <a16:creationId xmlns:a16="http://schemas.microsoft.com/office/drawing/2014/main" id="{D70ADAEF-B9D8-0CA9-9354-0C4995A192E0}"/>
              </a:ext>
            </a:extLst>
          </p:cNvPr>
          <p:cNvCxnSpPr/>
          <p:nvPr/>
        </p:nvCxnSpPr>
        <p:spPr>
          <a:xfrm>
            <a:off x="8036592" y="1738477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152">
            <a:extLst>
              <a:ext uri="{FF2B5EF4-FFF2-40B4-BE49-F238E27FC236}">
                <a16:creationId xmlns:a16="http://schemas.microsoft.com/office/drawing/2014/main" id="{581B77AC-6AD7-C7F2-1B47-CE179FF6262A}"/>
              </a:ext>
            </a:extLst>
          </p:cNvPr>
          <p:cNvSpPr txBox="1"/>
          <p:nvPr/>
        </p:nvSpPr>
        <p:spPr>
          <a:xfrm>
            <a:off x="8232911" y="1962101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Relaxed ESOM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7EE76BD-7811-ECCD-A298-BBC3F747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5597" y="2215718"/>
            <a:ext cx="2722301" cy="10889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A6C657-DCE1-3D05-A1A0-C76532FE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741" y="2221837"/>
            <a:ext cx="2691703" cy="1076682"/>
          </a:xfrm>
          <a:prstGeom prst="rect">
            <a:avLst/>
          </a:prstGeom>
        </p:spPr>
      </p:pic>
      <p:grpSp>
        <p:nvGrpSpPr>
          <p:cNvPr id="38" name="Grupo 39">
            <a:extLst>
              <a:ext uri="{FF2B5EF4-FFF2-40B4-BE49-F238E27FC236}">
                <a16:creationId xmlns:a16="http://schemas.microsoft.com/office/drawing/2014/main" id="{88A01C70-626D-AECB-7E18-D90FD196678C}"/>
              </a:ext>
            </a:extLst>
          </p:cNvPr>
          <p:cNvGrpSpPr/>
          <p:nvPr/>
        </p:nvGrpSpPr>
        <p:grpSpPr>
          <a:xfrm>
            <a:off x="7418184" y="3938006"/>
            <a:ext cx="1236817" cy="850116"/>
            <a:chOff x="10198340" y="737513"/>
            <a:chExt cx="1213706" cy="745116"/>
          </a:xfrm>
        </p:grpSpPr>
        <p:sp>
          <p:nvSpPr>
            <p:cNvPr id="39" name="Rectángulo: esquinas redondeadas 40">
              <a:extLst>
                <a:ext uri="{FF2B5EF4-FFF2-40B4-BE49-F238E27FC236}">
                  <a16:creationId xmlns:a16="http://schemas.microsoft.com/office/drawing/2014/main" id="{345FBD8B-5058-0151-95EF-15F6AA774737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ángulo: esquinas redondeadas 4">
              <a:extLst>
                <a:ext uri="{FF2B5EF4-FFF2-40B4-BE49-F238E27FC236}">
                  <a16:creationId xmlns:a16="http://schemas.microsoft.com/office/drawing/2014/main" id="{CA0346B5-704C-0850-3C8F-4655E597B2A7}"/>
                </a:ext>
              </a:extLst>
            </p:cNvPr>
            <p:cNvSpPr txBox="1"/>
            <p:nvPr/>
          </p:nvSpPr>
          <p:spPr>
            <a:xfrm>
              <a:off x="10219674" y="737513"/>
              <a:ext cx="1171049" cy="685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ML algorithm</a:t>
              </a:r>
            </a:p>
          </p:txBody>
        </p:sp>
      </p:grpSp>
      <p:cxnSp>
        <p:nvCxnSpPr>
          <p:cNvPr id="41" name="Conector recto de flecha 62">
            <a:extLst>
              <a:ext uri="{FF2B5EF4-FFF2-40B4-BE49-F238E27FC236}">
                <a16:creationId xmlns:a16="http://schemas.microsoft.com/office/drawing/2014/main" id="{CB5F69EC-2B67-B182-0AEA-A7C62BE0F943}"/>
              </a:ext>
            </a:extLst>
          </p:cNvPr>
          <p:cNvCxnSpPr/>
          <p:nvPr/>
        </p:nvCxnSpPr>
        <p:spPr>
          <a:xfrm>
            <a:off x="8036592" y="3362095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152">
            <a:extLst>
              <a:ext uri="{FF2B5EF4-FFF2-40B4-BE49-F238E27FC236}">
                <a16:creationId xmlns:a16="http://schemas.microsoft.com/office/drawing/2014/main" id="{20153D2C-DE46-F80C-85C7-C7EE95013508}"/>
              </a:ext>
            </a:extLst>
          </p:cNvPr>
          <p:cNvSpPr txBox="1"/>
          <p:nvPr/>
        </p:nvSpPr>
        <p:spPr>
          <a:xfrm>
            <a:off x="7980057" y="340913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Training</a:t>
            </a:r>
          </a:p>
        </p:txBody>
      </p:sp>
      <p:cxnSp>
        <p:nvCxnSpPr>
          <p:cNvPr id="43" name="Conector: angular 147">
            <a:extLst>
              <a:ext uri="{FF2B5EF4-FFF2-40B4-BE49-F238E27FC236}">
                <a16:creationId xmlns:a16="http://schemas.microsoft.com/office/drawing/2014/main" id="{6E8157BD-AF5B-6123-9570-D2CBF4D9AC38}"/>
              </a:ext>
            </a:extLst>
          </p:cNvPr>
          <p:cNvCxnSpPr>
            <a:stCxn id="40" idx="3"/>
            <a:endCxn id="37" idx="3"/>
          </p:cNvCxnSpPr>
          <p:nvPr/>
        </p:nvCxnSpPr>
        <p:spPr>
          <a:xfrm flipV="1">
            <a:off x="8633272" y="2760178"/>
            <a:ext cx="749172" cy="1568914"/>
          </a:xfrm>
          <a:prstGeom prst="bentConnector3">
            <a:avLst>
              <a:gd name="adj1" fmla="val 80314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3A0D554-303C-7E61-FE49-65C295AEA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1071" y="2218778"/>
            <a:ext cx="2707002" cy="1082800"/>
          </a:xfrm>
          <a:prstGeom prst="rect">
            <a:avLst/>
          </a:prstGeom>
        </p:spPr>
      </p:pic>
      <p:cxnSp>
        <p:nvCxnSpPr>
          <p:cNvPr id="45" name="Conector recto de flecha 62">
            <a:extLst>
              <a:ext uri="{FF2B5EF4-FFF2-40B4-BE49-F238E27FC236}">
                <a16:creationId xmlns:a16="http://schemas.microsoft.com/office/drawing/2014/main" id="{946BE864-674D-DCB7-7679-41402E9C0651}"/>
              </a:ext>
            </a:extLst>
          </p:cNvPr>
          <p:cNvCxnSpPr/>
          <p:nvPr/>
        </p:nvCxnSpPr>
        <p:spPr>
          <a:xfrm>
            <a:off x="10754571" y="3445524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152">
            <a:extLst>
              <a:ext uri="{FF2B5EF4-FFF2-40B4-BE49-F238E27FC236}">
                <a16:creationId xmlns:a16="http://schemas.microsoft.com/office/drawing/2014/main" id="{8DA4E49D-6752-E362-E364-58D23730152D}"/>
              </a:ext>
            </a:extLst>
          </p:cNvPr>
          <p:cNvSpPr txBox="1"/>
          <p:nvPr/>
        </p:nvSpPr>
        <p:spPr>
          <a:xfrm>
            <a:off x="10714465" y="3393715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grpSp>
        <p:nvGrpSpPr>
          <p:cNvPr id="47" name="Grupo 39">
            <a:extLst>
              <a:ext uri="{FF2B5EF4-FFF2-40B4-BE49-F238E27FC236}">
                <a16:creationId xmlns:a16="http://schemas.microsoft.com/office/drawing/2014/main" id="{390D8AA1-414D-0B39-F3FD-96B6BC625FD7}"/>
              </a:ext>
            </a:extLst>
          </p:cNvPr>
          <p:cNvGrpSpPr/>
          <p:nvPr/>
        </p:nvGrpSpPr>
        <p:grpSpPr>
          <a:xfrm>
            <a:off x="10136164" y="5332185"/>
            <a:ext cx="1236817" cy="850115"/>
            <a:chOff x="10198340" y="737514"/>
            <a:chExt cx="1213706" cy="745115"/>
          </a:xfrm>
        </p:grpSpPr>
        <p:sp>
          <p:nvSpPr>
            <p:cNvPr id="48" name="Rectángulo: esquinas redondeadas 40">
              <a:extLst>
                <a:ext uri="{FF2B5EF4-FFF2-40B4-BE49-F238E27FC236}">
                  <a16:creationId xmlns:a16="http://schemas.microsoft.com/office/drawing/2014/main" id="{8B2BCF91-8FA5-5A4F-DB46-33B26ADFFA90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ectángulo: esquinas redondeadas 4">
              <a:extLst>
                <a:ext uri="{FF2B5EF4-FFF2-40B4-BE49-F238E27FC236}">
                  <a16:creationId xmlns:a16="http://schemas.microsoft.com/office/drawing/2014/main" id="{66E55E81-C3AE-7B8C-8C45-1FC1B46E60DE}"/>
                </a:ext>
              </a:extLst>
            </p:cNvPr>
            <p:cNvSpPr txBox="1"/>
            <p:nvPr/>
          </p:nvSpPr>
          <p:spPr>
            <a:xfrm>
              <a:off x="10219671" y="737514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50" name="Conector recto de flecha 62">
            <a:extLst>
              <a:ext uri="{FF2B5EF4-FFF2-40B4-BE49-F238E27FC236}">
                <a16:creationId xmlns:a16="http://schemas.microsoft.com/office/drawing/2014/main" id="{F2AF0B01-FEB3-9123-3D58-C648C4751BFF}"/>
              </a:ext>
            </a:extLst>
          </p:cNvPr>
          <p:cNvCxnSpPr/>
          <p:nvPr/>
        </p:nvCxnSpPr>
        <p:spPr>
          <a:xfrm>
            <a:off x="10982898" y="4991604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152">
            <a:extLst>
              <a:ext uri="{FF2B5EF4-FFF2-40B4-BE49-F238E27FC236}">
                <a16:creationId xmlns:a16="http://schemas.microsoft.com/office/drawing/2014/main" id="{48F73D4E-CEAD-F422-6445-C86B9E9A9C1E}"/>
              </a:ext>
            </a:extLst>
          </p:cNvPr>
          <p:cNvSpPr txBox="1"/>
          <p:nvPr/>
        </p:nvSpPr>
        <p:spPr>
          <a:xfrm>
            <a:off x="9196317" y="3400288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Evaluation</a:t>
            </a:r>
          </a:p>
        </p:txBody>
      </p:sp>
      <p:sp>
        <p:nvSpPr>
          <p:cNvPr id="52" name="Rounded Rectangle 120">
            <a:extLst>
              <a:ext uri="{FF2B5EF4-FFF2-40B4-BE49-F238E27FC236}">
                <a16:creationId xmlns:a16="http://schemas.microsoft.com/office/drawing/2014/main" id="{42FCBEB9-C418-3B44-37C7-AAED47D2FF18}"/>
              </a:ext>
            </a:extLst>
          </p:cNvPr>
          <p:cNvSpPr/>
          <p:nvPr/>
        </p:nvSpPr>
        <p:spPr>
          <a:xfrm>
            <a:off x="1015854" y="1838960"/>
            <a:ext cx="1243247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121">
            <a:extLst>
              <a:ext uri="{FF2B5EF4-FFF2-40B4-BE49-F238E27FC236}">
                <a16:creationId xmlns:a16="http://schemas.microsoft.com/office/drawing/2014/main" id="{9C1BDB0C-3D6D-ECA2-D0D2-9FF6E7CD1038}"/>
              </a:ext>
            </a:extLst>
          </p:cNvPr>
          <p:cNvSpPr/>
          <p:nvPr/>
        </p:nvSpPr>
        <p:spPr>
          <a:xfrm>
            <a:off x="2641438" y="1838960"/>
            <a:ext cx="1243247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122">
            <a:extLst>
              <a:ext uri="{FF2B5EF4-FFF2-40B4-BE49-F238E27FC236}">
                <a16:creationId xmlns:a16="http://schemas.microsoft.com/office/drawing/2014/main" id="{3EA4F86A-2C03-AF06-9991-097832770B87}"/>
              </a:ext>
            </a:extLst>
          </p:cNvPr>
          <p:cNvSpPr/>
          <p:nvPr/>
        </p:nvSpPr>
        <p:spPr>
          <a:xfrm>
            <a:off x="4845109" y="1765092"/>
            <a:ext cx="1243247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123">
            <a:extLst>
              <a:ext uri="{FF2B5EF4-FFF2-40B4-BE49-F238E27FC236}">
                <a16:creationId xmlns:a16="http://schemas.microsoft.com/office/drawing/2014/main" id="{B9B38D31-98E8-46F9-6F63-4DE6374EF6E7}"/>
              </a:ext>
            </a:extLst>
          </p:cNvPr>
          <p:cNvSpPr/>
          <p:nvPr/>
        </p:nvSpPr>
        <p:spPr>
          <a:xfrm>
            <a:off x="7444609" y="1765092"/>
            <a:ext cx="4168623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F611C86-9841-25C8-D2CC-395C3A9984BC}"/>
              </a:ext>
            </a:extLst>
          </p:cNvPr>
          <p:cNvSpPr txBox="1"/>
          <p:nvPr/>
        </p:nvSpPr>
        <p:spPr>
          <a:xfrm rot="5400000">
            <a:off x="1105591" y="480104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 temporal reduction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7F34B6-8C9F-9C12-9CDD-338C6DF37535}"/>
              </a:ext>
            </a:extLst>
          </p:cNvPr>
          <p:cNvSpPr txBox="1"/>
          <p:nvPr/>
        </p:nvSpPr>
        <p:spPr>
          <a:xfrm rot="5400000">
            <a:off x="2815749" y="479463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Input-based clustering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0374E9-AA58-B3F5-164C-6DDCA680F116}"/>
              </a:ext>
            </a:extLst>
          </p:cNvPr>
          <p:cNvSpPr txBox="1"/>
          <p:nvPr/>
        </p:nvSpPr>
        <p:spPr>
          <a:xfrm rot="5400000">
            <a:off x="5209050" y="499340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Ex-post clustering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B9372F-579E-3979-2B72-52E6C0594E1A}"/>
              </a:ext>
            </a:extLst>
          </p:cNvPr>
          <p:cNvSpPr txBox="1"/>
          <p:nvPr/>
        </p:nvSpPr>
        <p:spPr>
          <a:xfrm rot="5400000">
            <a:off x="10323404" y="4633375"/>
            <a:ext cx="3028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NN-assisted Ex-post clustering</a:t>
            </a:r>
          </a:p>
        </p:txBody>
      </p:sp>
    </p:spTree>
    <p:extLst>
      <p:ext uri="{BB962C8B-B14F-4D97-AF65-F5344CB8AC3E}">
        <p14:creationId xmlns:p14="http://schemas.microsoft.com/office/powerpoint/2010/main" val="285751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92EA0-2DC3-793F-CA23-522B2E8C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13/12/2023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B2D98F-95DB-BEE9-BEC3-AC49F442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5</a:t>
            </a:fld>
            <a:endParaRPr lang="en-GB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14A9B3D-B431-5438-5CA8-1A59A27BDE7D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4428713" cy="44640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Goal</a:t>
            </a:r>
            <a:r>
              <a:rPr lang="en-US" dirty="0"/>
              <a:t> </a:t>
            </a:r>
          </a:p>
          <a:p>
            <a:r>
              <a:rPr lang="en-US" i="1" dirty="0"/>
              <a:t>Estimate the hourly operational cost </a:t>
            </a:r>
            <a:r>
              <a:rPr lang="en-US" i="1" dirty="0">
                <a:sym typeface="Wingdings" panose="05000000000000000000" pitchFamily="2" charset="2"/>
              </a:rPr>
              <a:t>of the OPF problem</a:t>
            </a:r>
          </a:p>
          <a:p>
            <a:r>
              <a:rPr lang="en-US" i="1" dirty="0">
                <a:sym typeface="Wingdings" panose="05000000000000000000" pitchFamily="2" charset="2"/>
              </a:rPr>
              <a:t>Sensitive to</a:t>
            </a:r>
          </a:p>
          <a:p>
            <a:pPr lvl="1"/>
            <a:r>
              <a:rPr lang="en-US" i="1" dirty="0">
                <a:sym typeface="Wingdings" panose="05000000000000000000" pitchFamily="2" charset="2"/>
              </a:rPr>
              <a:t>Demand/RES availability changes </a:t>
            </a:r>
          </a:p>
          <a:p>
            <a:pPr lvl="1"/>
            <a:r>
              <a:rPr lang="en-US" i="1" dirty="0">
                <a:sym typeface="Wingdings" panose="05000000000000000000" pitchFamily="2" charset="2"/>
              </a:rPr>
              <a:t>physical network changes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ym typeface="Wingdings" panose="05000000000000000000" pitchFamily="2" charset="2"/>
              </a:rPr>
              <a:t>Approach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Input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Demand (per location)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Renewable availability factors (per technology per location)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Investment Booleans representing physical network characteristics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Intermediate layer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Represents physical quantity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Occurs in the loss function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Output = cost estimate 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3F3FA-DE29-64D6-35DF-F647AFC2E600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Neural Network for cost estimation</a:t>
            </a:r>
          </a:p>
        </p:txBody>
      </p:sp>
      <p:sp>
        <p:nvSpPr>
          <p:cNvPr id="27" name="Rounded Rectangle 54">
            <a:extLst>
              <a:ext uri="{FF2B5EF4-FFF2-40B4-BE49-F238E27FC236}">
                <a16:creationId xmlns:a16="http://schemas.microsoft.com/office/drawing/2014/main" id="{D46D7A10-5409-1019-313D-66B9C8AD630E}"/>
              </a:ext>
            </a:extLst>
          </p:cNvPr>
          <p:cNvSpPr/>
          <p:nvPr/>
        </p:nvSpPr>
        <p:spPr>
          <a:xfrm>
            <a:off x="10177411" y="1530825"/>
            <a:ext cx="1537304" cy="21340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Investment </a:t>
            </a:r>
            <a:r>
              <a:rPr lang="en-US" sz="1200" dirty="0" err="1"/>
              <a:t>ooleans</a:t>
            </a:r>
            <a:endParaRPr lang="en-US" sz="12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7339451" y="1789463"/>
            <a:ext cx="1020404" cy="370867"/>
            <a:chOff x="7339451" y="1728010"/>
            <a:chExt cx="1020404" cy="370867"/>
          </a:xfrm>
        </p:grpSpPr>
        <p:sp>
          <p:nvSpPr>
            <p:cNvPr id="51" name="Oval 50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55" name="Rounded Rectangle 54"/>
          <p:cNvSpPr/>
          <p:nvPr/>
        </p:nvSpPr>
        <p:spPr>
          <a:xfrm>
            <a:off x="5469775" y="1918005"/>
            <a:ext cx="1109206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Input layer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5522922" y="5488070"/>
            <a:ext cx="1420515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Single output</a:t>
            </a:r>
          </a:p>
        </p:txBody>
      </p:sp>
      <p:sp>
        <p:nvSpPr>
          <p:cNvPr id="57" name="Oval 56"/>
          <p:cNvSpPr/>
          <p:nvPr/>
        </p:nvSpPr>
        <p:spPr>
          <a:xfrm>
            <a:off x="9391601" y="5469661"/>
            <a:ext cx="246711" cy="213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8737255" y="1789463"/>
            <a:ext cx="1020404" cy="370867"/>
            <a:chOff x="7339451" y="1728010"/>
            <a:chExt cx="1020404" cy="370867"/>
          </a:xfrm>
        </p:grpSpPr>
        <p:sp>
          <p:nvSpPr>
            <p:cNvPr id="59" name="Oval 58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0438132" y="1789463"/>
            <a:ext cx="1020404" cy="370867"/>
            <a:chOff x="7339451" y="1728010"/>
            <a:chExt cx="1020404" cy="370867"/>
          </a:xfrm>
        </p:grpSpPr>
        <p:sp>
          <p:nvSpPr>
            <p:cNvPr id="64" name="Oval 63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68" name="Rounded Rectangle 67"/>
          <p:cNvSpPr/>
          <p:nvPr/>
        </p:nvSpPr>
        <p:spPr>
          <a:xfrm>
            <a:off x="7268380" y="1534761"/>
            <a:ext cx="1109206" cy="19655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Demands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7007629" y="1512420"/>
            <a:ext cx="64509" cy="44145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8779873" y="1539250"/>
            <a:ext cx="1109206" cy="19655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Availabilities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10177410" y="1530825"/>
            <a:ext cx="1695721" cy="21340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Investment dummies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5522922" y="3325527"/>
            <a:ext cx="1109206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Hidden layers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8960009" y="3198480"/>
            <a:ext cx="1020404" cy="370867"/>
            <a:chOff x="7339451" y="1728010"/>
            <a:chExt cx="1020404" cy="370867"/>
          </a:xfrm>
        </p:grpSpPr>
        <p:sp>
          <p:nvSpPr>
            <p:cNvPr id="74" name="Oval 73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cxnSp>
        <p:nvCxnSpPr>
          <p:cNvPr id="78" name="Straight Arrow Connector 77"/>
          <p:cNvCxnSpPr>
            <a:stCxn id="51" idx="4"/>
            <a:endCxn id="74" idx="0"/>
          </p:cNvCxnSpPr>
          <p:nvPr/>
        </p:nvCxnSpPr>
        <p:spPr>
          <a:xfrm>
            <a:off x="7462807" y="2160330"/>
            <a:ext cx="1620558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3" idx="4"/>
            <a:endCxn id="74" idx="0"/>
          </p:cNvCxnSpPr>
          <p:nvPr/>
        </p:nvCxnSpPr>
        <p:spPr>
          <a:xfrm>
            <a:off x="8236500" y="2160330"/>
            <a:ext cx="846865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4"/>
            <a:endCxn id="74" idx="0"/>
          </p:cNvCxnSpPr>
          <p:nvPr/>
        </p:nvCxnSpPr>
        <p:spPr>
          <a:xfrm flipH="1">
            <a:off x="9083365" y="2160330"/>
            <a:ext cx="38466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9626138" y="2160330"/>
            <a:ext cx="2618" cy="17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4" idx="4"/>
            <a:endCxn id="74" idx="0"/>
          </p:cNvCxnSpPr>
          <p:nvPr/>
        </p:nvCxnSpPr>
        <p:spPr>
          <a:xfrm flipH="1">
            <a:off x="9083365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6" idx="4"/>
            <a:endCxn id="74" idx="0"/>
          </p:cNvCxnSpPr>
          <p:nvPr/>
        </p:nvCxnSpPr>
        <p:spPr>
          <a:xfrm flipH="1">
            <a:off x="9083365" y="2160330"/>
            <a:ext cx="2251816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2" idx="4"/>
            <a:endCxn id="75" idx="0"/>
          </p:cNvCxnSpPr>
          <p:nvPr/>
        </p:nvCxnSpPr>
        <p:spPr>
          <a:xfrm>
            <a:off x="7724027" y="2160330"/>
            <a:ext cx="1620558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9" idx="4"/>
            <a:endCxn id="75" idx="0"/>
          </p:cNvCxnSpPr>
          <p:nvPr/>
        </p:nvCxnSpPr>
        <p:spPr>
          <a:xfrm>
            <a:off x="8860611" y="2160330"/>
            <a:ext cx="483974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75" idx="0"/>
          </p:cNvCxnSpPr>
          <p:nvPr/>
        </p:nvCxnSpPr>
        <p:spPr>
          <a:xfrm flipH="1">
            <a:off x="9344585" y="2188528"/>
            <a:ext cx="289718" cy="116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5" idx="4"/>
            <a:endCxn id="75" idx="0"/>
          </p:cNvCxnSpPr>
          <p:nvPr/>
        </p:nvCxnSpPr>
        <p:spPr>
          <a:xfrm flipH="1">
            <a:off x="9344585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6" idx="4"/>
            <a:endCxn id="76" idx="0"/>
          </p:cNvCxnSpPr>
          <p:nvPr/>
        </p:nvCxnSpPr>
        <p:spPr>
          <a:xfrm flipH="1">
            <a:off x="9857058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1" idx="4"/>
            <a:endCxn id="76" idx="0"/>
          </p:cNvCxnSpPr>
          <p:nvPr/>
        </p:nvCxnSpPr>
        <p:spPr>
          <a:xfrm>
            <a:off x="9634304" y="2160330"/>
            <a:ext cx="222754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02" idx="4"/>
            <a:endCxn id="57" idx="0"/>
          </p:cNvCxnSpPr>
          <p:nvPr/>
        </p:nvCxnSpPr>
        <p:spPr>
          <a:xfrm>
            <a:off x="9416106" y="5085267"/>
            <a:ext cx="98851" cy="38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1" idx="4"/>
            <a:endCxn id="57" idx="0"/>
          </p:cNvCxnSpPr>
          <p:nvPr/>
        </p:nvCxnSpPr>
        <p:spPr>
          <a:xfrm>
            <a:off x="9154886" y="5085267"/>
            <a:ext cx="360071" cy="38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03" idx="4"/>
            <a:endCxn id="57" idx="0"/>
          </p:cNvCxnSpPr>
          <p:nvPr/>
        </p:nvCxnSpPr>
        <p:spPr>
          <a:xfrm flipH="1">
            <a:off x="9514957" y="5085267"/>
            <a:ext cx="413622" cy="38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/>
          <p:cNvSpPr/>
          <p:nvPr/>
        </p:nvSpPr>
        <p:spPr>
          <a:xfrm>
            <a:off x="8304047" y="5765290"/>
            <a:ext cx="2421820" cy="21340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Operational cost for one hour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5299895" y="4115088"/>
            <a:ext cx="1511492" cy="196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Intermediate layer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9000746" y="4189846"/>
            <a:ext cx="1020404" cy="213674"/>
            <a:chOff x="7339451" y="1885203"/>
            <a:chExt cx="1020404" cy="213674"/>
          </a:xfrm>
        </p:grpSpPr>
        <p:sp>
          <p:nvSpPr>
            <p:cNvPr id="96" name="Oval 95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7" name="Oval 96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9031530" y="4714400"/>
            <a:ext cx="1020404" cy="370867"/>
            <a:chOff x="7339451" y="1728010"/>
            <a:chExt cx="1020404" cy="370867"/>
          </a:xfrm>
        </p:grpSpPr>
        <p:sp>
          <p:nvSpPr>
            <p:cNvPr id="101" name="Oval 100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105" name="Rounded Rectangle 104"/>
          <p:cNvSpPr/>
          <p:nvPr/>
        </p:nvSpPr>
        <p:spPr>
          <a:xfrm>
            <a:off x="5560416" y="4856240"/>
            <a:ext cx="1109206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Hidden layers</a:t>
            </a:r>
          </a:p>
        </p:txBody>
      </p:sp>
      <p:cxnSp>
        <p:nvCxnSpPr>
          <p:cNvPr id="106" name="Straight Arrow Connector 105"/>
          <p:cNvCxnSpPr>
            <a:endCxn id="101" idx="0"/>
          </p:cNvCxnSpPr>
          <p:nvPr/>
        </p:nvCxnSpPr>
        <p:spPr>
          <a:xfrm>
            <a:off x="9137611" y="4416275"/>
            <a:ext cx="17275" cy="455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74" idx="4"/>
            <a:endCxn id="96" idx="0"/>
          </p:cNvCxnSpPr>
          <p:nvPr/>
        </p:nvCxnSpPr>
        <p:spPr>
          <a:xfrm>
            <a:off x="9083365" y="3569347"/>
            <a:ext cx="40737" cy="62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74" idx="4"/>
            <a:endCxn id="97" idx="0"/>
          </p:cNvCxnSpPr>
          <p:nvPr/>
        </p:nvCxnSpPr>
        <p:spPr>
          <a:xfrm>
            <a:off x="9083365" y="3569347"/>
            <a:ext cx="301957" cy="62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74" idx="4"/>
            <a:endCxn id="98" idx="0"/>
          </p:cNvCxnSpPr>
          <p:nvPr/>
        </p:nvCxnSpPr>
        <p:spPr>
          <a:xfrm>
            <a:off x="9083365" y="3569347"/>
            <a:ext cx="814430" cy="62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6" idx="4"/>
            <a:endCxn id="102" idx="0"/>
          </p:cNvCxnSpPr>
          <p:nvPr/>
        </p:nvCxnSpPr>
        <p:spPr>
          <a:xfrm>
            <a:off x="9124102" y="4403520"/>
            <a:ext cx="292004" cy="468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6" idx="4"/>
            <a:endCxn id="103" idx="0"/>
          </p:cNvCxnSpPr>
          <p:nvPr/>
        </p:nvCxnSpPr>
        <p:spPr>
          <a:xfrm>
            <a:off x="9124102" y="4403520"/>
            <a:ext cx="804477" cy="468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9426553" y="4032611"/>
            <a:ext cx="41549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71115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AD261-DACD-AD32-1742-836C4C00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13/12/2023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3817C-26F2-6532-F8C1-8BBA21B7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6</a:t>
            </a:fld>
            <a:endParaRPr lang="en-GB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4020938" cy="4464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Goal</a:t>
            </a:r>
          </a:p>
          <a:p>
            <a:r>
              <a:rPr lang="en-US" sz="1800" i="1" dirty="0"/>
              <a:t>Train and test on a subset of desired outcomes</a:t>
            </a:r>
          </a:p>
          <a:p>
            <a:r>
              <a:rPr lang="en-US" sz="1800" i="1" dirty="0"/>
              <a:t>Achieve speedup by obtaining remaining outcomes with NN instead of optimization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Approach</a:t>
            </a:r>
          </a:p>
          <a:p>
            <a:r>
              <a:rPr lang="en-US" sz="1800" dirty="0"/>
              <a:t>Optimization performed for</a:t>
            </a:r>
          </a:p>
          <a:p>
            <a:pPr lvl="1"/>
            <a:r>
              <a:rPr lang="en-US" sz="1800" dirty="0"/>
              <a:t>Subset of hours</a:t>
            </a:r>
          </a:p>
          <a:p>
            <a:pPr lvl="1"/>
            <a:r>
              <a:rPr lang="en-US" sz="1800" dirty="0"/>
              <a:t>All individual line candidates</a:t>
            </a:r>
          </a:p>
          <a:p>
            <a:r>
              <a:rPr lang="en-US" sz="1800" dirty="0"/>
              <a:t>Split obtained dataset into training and test sets </a:t>
            </a:r>
          </a:p>
          <a:p>
            <a:r>
              <a:rPr lang="en-US" sz="1800" dirty="0"/>
              <a:t>Tune network design</a:t>
            </a:r>
          </a:p>
          <a:p>
            <a:r>
              <a:rPr lang="en-US" sz="1800" dirty="0"/>
              <a:t>Obtain cost estimates for the remaining hours with NN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14630E-839F-52E9-08AF-91500B48F81A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Neural network training</a:t>
            </a:r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4672876" y="2762786"/>
            <a:ext cx="1766529" cy="8840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Desired output for clustering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8642012" y="1707652"/>
            <a:ext cx="1179246" cy="8840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Data used for training</a:t>
            </a: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8642012" y="4811542"/>
            <a:ext cx="1179246" cy="8840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Data estimated by NN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6400620" y="1215957"/>
            <a:ext cx="2198630" cy="4891246"/>
            <a:chOff x="6400621" y="777299"/>
            <a:chExt cx="2558926" cy="5329904"/>
          </a:xfrm>
        </p:grpSpPr>
        <p:sp>
          <p:nvSpPr>
            <p:cNvPr id="14" name="Rectangle 13"/>
            <p:cNvSpPr/>
            <p:nvPr/>
          </p:nvSpPr>
          <p:spPr>
            <a:xfrm>
              <a:off x="6909621" y="1232862"/>
              <a:ext cx="1570702" cy="225650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6909620" y="783036"/>
              <a:ext cx="1570703" cy="78166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909620" y="2641333"/>
              <a:ext cx="1570703" cy="31192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909620" y="5325539"/>
              <a:ext cx="1570703" cy="7816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909620" y="2243127"/>
              <a:ext cx="1570703" cy="78166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ket 25"/>
            <p:cNvSpPr/>
            <p:nvPr/>
          </p:nvSpPr>
          <p:spPr>
            <a:xfrm>
              <a:off x="6400621" y="783036"/>
              <a:ext cx="266342" cy="5324167"/>
            </a:xfrm>
            <a:prstGeom prst="leftBracket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ket 26"/>
            <p:cNvSpPr/>
            <p:nvPr/>
          </p:nvSpPr>
          <p:spPr>
            <a:xfrm rot="10800000">
              <a:off x="8722978" y="777299"/>
              <a:ext cx="236569" cy="1864033"/>
            </a:xfrm>
            <a:prstGeom prst="leftBracket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Left Bracket 29"/>
            <p:cNvSpPr/>
            <p:nvPr/>
          </p:nvSpPr>
          <p:spPr>
            <a:xfrm rot="10800000">
              <a:off x="8722976" y="2641331"/>
              <a:ext cx="236570" cy="3465871"/>
            </a:xfrm>
            <a:prstGeom prst="leftBracket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9279255" y="3043343"/>
            <a:ext cx="1349548" cy="13206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9279255" y="3970461"/>
            <a:ext cx="1349548" cy="7173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9279254" y="3519873"/>
            <a:ext cx="1349548" cy="7173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9279253" y="3075549"/>
            <a:ext cx="1349548" cy="7173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9279255" y="2630538"/>
            <a:ext cx="1349548" cy="7173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Bracket 36"/>
          <p:cNvSpPr/>
          <p:nvPr/>
        </p:nvSpPr>
        <p:spPr>
          <a:xfrm rot="10800000">
            <a:off x="10628801" y="2697034"/>
            <a:ext cx="220492" cy="631090"/>
          </a:xfrm>
          <a:prstGeom prst="leftBracket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ket 38"/>
          <p:cNvSpPr/>
          <p:nvPr/>
        </p:nvSpPr>
        <p:spPr>
          <a:xfrm rot="10800000">
            <a:off x="10628801" y="3343621"/>
            <a:ext cx="220492" cy="631090"/>
          </a:xfrm>
          <a:prstGeom prst="leftBracket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ket 39"/>
          <p:cNvSpPr/>
          <p:nvPr/>
        </p:nvSpPr>
        <p:spPr>
          <a:xfrm rot="10800000">
            <a:off x="10628801" y="3990208"/>
            <a:ext cx="220492" cy="631090"/>
          </a:xfrm>
          <a:prstGeom prst="leftBracket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11108018" y="3474188"/>
            <a:ext cx="759925" cy="3699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Test</a:t>
            </a:r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11108019" y="2893826"/>
            <a:ext cx="759925" cy="3699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Train</a:t>
            </a:r>
          </a:p>
        </p:txBody>
      </p:sp>
      <p:sp>
        <p:nvSpPr>
          <p:cNvPr id="44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11108017" y="4120776"/>
            <a:ext cx="759925" cy="3699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Val</a:t>
            </a:r>
          </a:p>
        </p:txBody>
      </p:sp>
      <p:sp>
        <p:nvSpPr>
          <p:cNvPr id="45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6731089" y="550313"/>
            <a:ext cx="1766529" cy="4654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(Input, </a:t>
            </a:r>
            <a:r>
              <a:rPr lang="en-US" sz="1800" b="1" i="1" dirty="0"/>
              <a:t>output</a:t>
            </a:r>
            <a:r>
              <a:rPr lang="en-US" sz="18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188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40925-C2BF-5FDE-1A8E-23794E75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13/12/2023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2B005-3585-464F-F3FD-47AF9D67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7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8FFCD06-3378-279F-407B-AA13B543685C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Size of training data set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4020938" cy="4464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Goal</a:t>
            </a:r>
          </a:p>
          <a:p>
            <a:r>
              <a:rPr lang="en-US" sz="1800" i="1" dirty="0"/>
              <a:t>Establish how much training data is needed (the less the better)</a:t>
            </a:r>
          </a:p>
          <a:p>
            <a:r>
              <a:rPr lang="en-US" sz="1800" i="1" dirty="0"/>
              <a:t>Find out which selection method of training samples works best</a:t>
            </a:r>
          </a:p>
          <a:p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Approach</a:t>
            </a:r>
          </a:p>
          <a:p>
            <a:r>
              <a:rPr lang="en-US" sz="1800" dirty="0"/>
              <a:t>Train neural networks with incremental number of samples</a:t>
            </a:r>
          </a:p>
          <a:p>
            <a:r>
              <a:rPr lang="en-US" sz="1800" dirty="0"/>
              <a:t>Observe stabilization in the accuracy of estimates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35" y="1088909"/>
            <a:ext cx="7953465" cy="42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2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40925-C2BF-5FDE-1A8E-23794E75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13/12/2023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2B005-3585-464F-F3FD-47AF9D67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8</a:t>
            </a:fld>
            <a:endParaRPr lang="en-GB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5604175" y="1795420"/>
            <a:ext cx="4020938" cy="5017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Prevent overfitting 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98FFCD06-3378-279F-407B-AA13B543685C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Network and training parameters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728400" y="2733582"/>
            <a:ext cx="4020938" cy="118705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Approach</a:t>
            </a:r>
          </a:p>
          <a:p>
            <a:r>
              <a:rPr lang="en-US" sz="1800" dirty="0"/>
              <a:t>Train many networks with different hyper parameters</a:t>
            </a:r>
          </a:p>
          <a:p>
            <a:r>
              <a:rPr lang="en-US" sz="1800" dirty="0"/>
              <a:t>Select the one with best performance on test set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728400" y="1755381"/>
            <a:ext cx="4020938" cy="17616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/>
              <a:t>Find optimal “”</a:t>
            </a:r>
            <a:r>
              <a:rPr lang="en-US" sz="1800" i="1" dirty="0" err="1"/>
              <a:t>Hyperparameters</a:t>
            </a:r>
            <a:r>
              <a:rPr lang="en-US" sz="1800" i="1" dirty="0"/>
              <a:t>”</a:t>
            </a:r>
          </a:p>
          <a:p>
            <a:pPr lvl="1"/>
            <a:r>
              <a:rPr lang="en-US" sz="1400" i="1" dirty="0"/>
              <a:t>Network design </a:t>
            </a:r>
          </a:p>
          <a:p>
            <a:pPr lvl="1"/>
            <a:r>
              <a:rPr lang="en-US" sz="1400" i="1" dirty="0"/>
              <a:t>Training characteristics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728400" y="1247510"/>
            <a:ext cx="4020938" cy="5415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Goals 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5604175" y="2297197"/>
            <a:ext cx="2751885" cy="153737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Approach</a:t>
            </a:r>
          </a:p>
          <a:p>
            <a:r>
              <a:rPr lang="en-US" sz="1800" dirty="0"/>
              <a:t>Use validation set to check performance on data unseen in training</a:t>
            </a:r>
          </a:p>
          <a:p>
            <a:r>
              <a:rPr lang="en-US" sz="1800" dirty="0"/>
              <a:t>Select NN with best validation set performance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20636"/>
            <a:ext cx="5962103" cy="23097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045" y="1247510"/>
            <a:ext cx="2847155" cy="491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44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339E58-E17E-0820-69CE-32B8A4F9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13/12/2023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BE7E7-56BE-F65B-D1C9-49142245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9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B2D90CA-B5C9-5CE7-03D2-D025978EB6B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Cases studies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8AB59F8-ECD7-0BC0-977A-D013C12A2E4A}"/>
              </a:ext>
            </a:extLst>
          </p:cNvPr>
          <p:cNvSpPr txBox="1">
            <a:spLocks/>
          </p:cNvSpPr>
          <p:nvPr/>
        </p:nvSpPr>
        <p:spPr>
          <a:xfrm>
            <a:off x="1330754" y="914594"/>
            <a:ext cx="2846964" cy="477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3-bus</a:t>
            </a:r>
            <a:endParaRPr lang="en-US" sz="200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D4F46AF5-CC8C-786A-FEA3-30C251BEB6B7}"/>
              </a:ext>
            </a:extLst>
          </p:cNvPr>
          <p:cNvSpPr txBox="1">
            <a:spLocks/>
          </p:cNvSpPr>
          <p:nvPr/>
        </p:nvSpPr>
        <p:spPr>
          <a:xfrm>
            <a:off x="4672518" y="914594"/>
            <a:ext cx="2846964" cy="477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9n</a:t>
            </a:r>
            <a:endParaRPr lang="en-US" sz="2000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93E7C68-3743-53DF-6047-311C517902FB}"/>
              </a:ext>
            </a:extLst>
          </p:cNvPr>
          <p:cNvSpPr txBox="1">
            <a:spLocks/>
          </p:cNvSpPr>
          <p:nvPr/>
        </p:nvSpPr>
        <p:spPr>
          <a:xfrm>
            <a:off x="8447564" y="914594"/>
            <a:ext cx="2846964" cy="477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RTS24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662497-1D3F-F612-B996-7891778B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65" y="1635498"/>
            <a:ext cx="2436566" cy="977354"/>
          </a:xfrm>
          <a:prstGeom prst="rect">
            <a:avLst/>
          </a:prstGeom>
        </p:spPr>
      </p:pic>
      <p:pic>
        <p:nvPicPr>
          <p:cNvPr id="16" name="Picture 15" descr="A map of a network&#10;&#10;Description automatically generated">
            <a:extLst>
              <a:ext uri="{FF2B5EF4-FFF2-40B4-BE49-F238E27FC236}">
                <a16:creationId xmlns:a16="http://schemas.microsoft.com/office/drawing/2014/main" id="{BD0F1B87-E51B-8D65-6D32-A0B2B8DF39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920" y="1187018"/>
            <a:ext cx="2772160" cy="20791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98BD4A-045E-DB27-7DB3-62021F33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997" y="1265813"/>
            <a:ext cx="1412097" cy="1791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1BA870-4671-DCEF-AAB0-A0625D4AC1E6}"/>
              </a:ext>
            </a:extLst>
          </p:cNvPr>
          <p:cNvSpPr txBox="1"/>
          <p:nvPr/>
        </p:nvSpPr>
        <p:spPr>
          <a:xfrm>
            <a:off x="1810328" y="3091864"/>
            <a:ext cx="1877437" cy="30469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Peak Load</a:t>
            </a:r>
          </a:p>
          <a:p>
            <a:pPr algn="ctr"/>
            <a:r>
              <a:rPr lang="en-US" sz="1200" dirty="0"/>
              <a:t>260.75 MW</a:t>
            </a:r>
          </a:p>
          <a:p>
            <a:pPr algn="ctr"/>
            <a:r>
              <a:rPr lang="en-US" sz="1200" b="1" dirty="0"/>
              <a:t>Installed Thermal Capacity</a:t>
            </a:r>
          </a:p>
          <a:p>
            <a:pPr algn="ctr"/>
            <a:r>
              <a:rPr lang="en-US" sz="1200" dirty="0"/>
              <a:t>400 MW</a:t>
            </a:r>
          </a:p>
          <a:p>
            <a:pPr algn="ctr"/>
            <a:r>
              <a:rPr lang="en-US" sz="1200" b="1" dirty="0"/>
              <a:t>Installed RES Capacity</a:t>
            </a:r>
          </a:p>
          <a:p>
            <a:pPr algn="ctr"/>
            <a:r>
              <a:rPr lang="en-US" sz="1200" dirty="0"/>
              <a:t>150 MW</a:t>
            </a:r>
          </a:p>
          <a:p>
            <a:pPr algn="ctr"/>
            <a:r>
              <a:rPr lang="en-US" sz="1200" b="1" dirty="0"/>
              <a:t>Existing Transmission</a:t>
            </a:r>
          </a:p>
          <a:p>
            <a:pPr algn="ctr"/>
            <a:r>
              <a:rPr lang="en-US" sz="1200" dirty="0"/>
              <a:t>3 lines</a:t>
            </a:r>
          </a:p>
          <a:p>
            <a:pPr algn="ctr"/>
            <a:r>
              <a:rPr lang="en-US" sz="1200" b="1" dirty="0"/>
              <a:t>Candidate Transmission</a:t>
            </a:r>
          </a:p>
          <a:p>
            <a:pPr algn="ctr"/>
            <a:r>
              <a:rPr lang="en-US" sz="1200" dirty="0"/>
              <a:t>9 lines</a:t>
            </a:r>
          </a:p>
          <a:p>
            <a:pPr algn="ctr"/>
            <a:r>
              <a:rPr lang="en-US" sz="1200" b="1" dirty="0"/>
              <a:t>Cont. Variables*</a:t>
            </a:r>
          </a:p>
          <a:p>
            <a:pPr algn="ctr"/>
            <a:r>
              <a:rPr lang="en-US" sz="1200" dirty="0"/>
              <a:t>171’277</a:t>
            </a:r>
          </a:p>
          <a:p>
            <a:pPr algn="ctr"/>
            <a:r>
              <a:rPr lang="en-US" sz="1200" b="1" dirty="0"/>
              <a:t>Constraints*</a:t>
            </a:r>
          </a:p>
          <a:p>
            <a:pPr algn="ctr"/>
            <a:r>
              <a:rPr lang="en-US" sz="1200" dirty="0"/>
              <a:t>349’440</a:t>
            </a:r>
          </a:p>
          <a:p>
            <a:pPr algn="ctr"/>
            <a:r>
              <a:rPr lang="en-US" sz="1200" b="1" dirty="0"/>
              <a:t>Solving Time</a:t>
            </a:r>
          </a:p>
          <a:p>
            <a:pPr algn="ctr"/>
            <a:r>
              <a:rPr lang="en-US" sz="1200" dirty="0"/>
              <a:t>181 sec.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ACCE7-EE25-9298-EF6A-70585BA9E3BC}"/>
              </a:ext>
            </a:extLst>
          </p:cNvPr>
          <p:cNvSpPr txBox="1"/>
          <p:nvPr/>
        </p:nvSpPr>
        <p:spPr>
          <a:xfrm>
            <a:off x="0" y="5861853"/>
            <a:ext cx="1142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*After </a:t>
            </a:r>
            <a:r>
              <a:rPr lang="en-US" sz="1200" dirty="0" err="1"/>
              <a:t>presolve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148FBE-EA04-9FAE-9E5C-A96AFAD6DE70}"/>
              </a:ext>
            </a:extLst>
          </p:cNvPr>
          <p:cNvSpPr txBox="1"/>
          <p:nvPr/>
        </p:nvSpPr>
        <p:spPr>
          <a:xfrm>
            <a:off x="5157282" y="3091864"/>
            <a:ext cx="1877437" cy="30469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Peak Load</a:t>
            </a:r>
          </a:p>
          <a:p>
            <a:pPr algn="ctr"/>
            <a:r>
              <a:rPr lang="en-US" sz="1200" dirty="0"/>
              <a:t>1618.33 MW</a:t>
            </a:r>
          </a:p>
          <a:p>
            <a:pPr algn="ctr"/>
            <a:r>
              <a:rPr lang="en-US" sz="1200" b="1" dirty="0"/>
              <a:t>Installed Thermal Capacity</a:t>
            </a:r>
          </a:p>
          <a:p>
            <a:pPr algn="ctr"/>
            <a:r>
              <a:rPr lang="en-US" sz="1200" dirty="0"/>
              <a:t>3716.8 MW</a:t>
            </a:r>
          </a:p>
          <a:p>
            <a:pPr algn="ctr"/>
            <a:r>
              <a:rPr lang="en-US" sz="1200" b="1" dirty="0"/>
              <a:t>Installed RES Capacity</a:t>
            </a:r>
          </a:p>
          <a:p>
            <a:pPr algn="ctr"/>
            <a:r>
              <a:rPr lang="en-US" sz="1200" dirty="0"/>
              <a:t>2400 MW</a:t>
            </a:r>
          </a:p>
          <a:p>
            <a:pPr algn="ctr"/>
            <a:r>
              <a:rPr lang="en-US" sz="1200" b="1" dirty="0"/>
              <a:t>Existing Transmission</a:t>
            </a:r>
          </a:p>
          <a:p>
            <a:pPr algn="ctr"/>
            <a:r>
              <a:rPr lang="en-US" sz="1200" dirty="0"/>
              <a:t>12 lines</a:t>
            </a:r>
          </a:p>
          <a:p>
            <a:pPr algn="ctr"/>
            <a:r>
              <a:rPr lang="en-US" sz="1200" b="1" dirty="0"/>
              <a:t>Candidate Transmission</a:t>
            </a:r>
          </a:p>
          <a:p>
            <a:pPr algn="ctr"/>
            <a:r>
              <a:rPr lang="en-US" sz="1200" dirty="0"/>
              <a:t>36 lines</a:t>
            </a:r>
          </a:p>
          <a:p>
            <a:pPr algn="ctr"/>
            <a:r>
              <a:rPr lang="en-US" sz="1200" b="1" dirty="0"/>
              <a:t>Cont. Variables*</a:t>
            </a:r>
          </a:p>
          <a:p>
            <a:pPr algn="ctr"/>
            <a:r>
              <a:rPr lang="en-US" sz="1200" dirty="0"/>
              <a:t>171’277</a:t>
            </a:r>
          </a:p>
          <a:p>
            <a:pPr algn="ctr"/>
            <a:r>
              <a:rPr lang="en-US" sz="1200" b="1" dirty="0"/>
              <a:t>Constraints*</a:t>
            </a:r>
          </a:p>
          <a:p>
            <a:pPr algn="ctr"/>
            <a:r>
              <a:rPr lang="en-US" sz="1200" dirty="0"/>
              <a:t>349’440</a:t>
            </a:r>
          </a:p>
          <a:p>
            <a:pPr algn="ctr"/>
            <a:r>
              <a:rPr lang="en-US" sz="1200" b="1" dirty="0"/>
              <a:t>Solving Time</a:t>
            </a:r>
          </a:p>
          <a:p>
            <a:pPr algn="ctr"/>
            <a:r>
              <a:rPr lang="en-US" sz="1200" dirty="0"/>
              <a:t>924 sec.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347F2F-ADBD-2B22-59CC-3B7CBDEC73C4}"/>
              </a:ext>
            </a:extLst>
          </p:cNvPr>
          <p:cNvSpPr txBox="1"/>
          <p:nvPr/>
        </p:nvSpPr>
        <p:spPr>
          <a:xfrm>
            <a:off x="8932326" y="3091864"/>
            <a:ext cx="1877437" cy="30469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Peak Load</a:t>
            </a:r>
          </a:p>
          <a:p>
            <a:pPr algn="ctr"/>
            <a:r>
              <a:rPr lang="en-US" sz="1200" dirty="0"/>
              <a:t>2552.13 MW</a:t>
            </a:r>
          </a:p>
          <a:p>
            <a:pPr algn="ctr"/>
            <a:r>
              <a:rPr lang="en-US" sz="1200" b="1" dirty="0"/>
              <a:t>Installed Thermal Capacity</a:t>
            </a:r>
          </a:p>
          <a:p>
            <a:pPr algn="ctr"/>
            <a:r>
              <a:rPr lang="en-US" sz="1200" dirty="0"/>
              <a:t>3318 MW</a:t>
            </a:r>
          </a:p>
          <a:p>
            <a:pPr algn="ctr"/>
            <a:r>
              <a:rPr lang="en-US" sz="1200" b="1" dirty="0"/>
              <a:t>Installed RES Capacity</a:t>
            </a:r>
          </a:p>
          <a:p>
            <a:pPr algn="ctr"/>
            <a:r>
              <a:rPr lang="en-US" sz="1200" dirty="0"/>
              <a:t>3646 MW</a:t>
            </a:r>
          </a:p>
          <a:p>
            <a:pPr algn="ctr"/>
            <a:r>
              <a:rPr lang="en-US" sz="1200" b="1" dirty="0"/>
              <a:t>Existing Transmission</a:t>
            </a:r>
          </a:p>
          <a:p>
            <a:pPr algn="ctr"/>
            <a:r>
              <a:rPr lang="en-US" sz="1200" dirty="0"/>
              <a:t>34 lines</a:t>
            </a:r>
          </a:p>
          <a:p>
            <a:pPr algn="ctr"/>
            <a:r>
              <a:rPr lang="en-US" sz="1200" b="1" dirty="0"/>
              <a:t>Candidate Transmission</a:t>
            </a:r>
          </a:p>
          <a:p>
            <a:pPr algn="ctr"/>
            <a:r>
              <a:rPr lang="en-US" sz="1200" dirty="0"/>
              <a:t>21 lines</a:t>
            </a:r>
          </a:p>
          <a:p>
            <a:pPr algn="ctr"/>
            <a:r>
              <a:rPr lang="en-US" sz="1200" b="1" dirty="0"/>
              <a:t>Cont. Variables*</a:t>
            </a:r>
          </a:p>
          <a:p>
            <a:pPr algn="ctr"/>
            <a:r>
              <a:rPr lang="en-US" sz="1200" dirty="0"/>
              <a:t>969’401</a:t>
            </a:r>
          </a:p>
          <a:p>
            <a:pPr algn="ctr"/>
            <a:r>
              <a:rPr lang="en-US" sz="1200" b="1" dirty="0"/>
              <a:t>Constraints*</a:t>
            </a:r>
          </a:p>
          <a:p>
            <a:pPr algn="ctr"/>
            <a:r>
              <a:rPr lang="en-US" sz="1200" dirty="0"/>
              <a:t>1’009’078</a:t>
            </a:r>
          </a:p>
          <a:p>
            <a:pPr algn="ctr"/>
            <a:r>
              <a:rPr lang="en-US" sz="1200" b="1" dirty="0"/>
              <a:t>Solving Time</a:t>
            </a:r>
          </a:p>
          <a:p>
            <a:pPr algn="ctr"/>
            <a:r>
              <a:rPr lang="en-US" sz="1200" dirty="0"/>
              <a:t>220’748 sec.</a:t>
            </a:r>
          </a:p>
        </p:txBody>
      </p:sp>
    </p:spTree>
    <p:extLst>
      <p:ext uri="{BB962C8B-B14F-4D97-AF65-F5344CB8AC3E}">
        <p14:creationId xmlns:p14="http://schemas.microsoft.com/office/powerpoint/2010/main" val="29964707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89B70DD9C08446A8443DF534F7285E" ma:contentTypeVersion="14" ma:contentTypeDescription="Create a new document." ma:contentTypeScope="" ma:versionID="f006d6ad1234e3aadebe52c1e719ca81">
  <xsd:schema xmlns:xsd="http://www.w3.org/2001/XMLSchema" xmlns:xs="http://www.w3.org/2001/XMLSchema" xmlns:p="http://schemas.microsoft.com/office/2006/metadata/properties" xmlns:ns3="fd689c1b-2561-4a46-ae04-6449f963ff76" xmlns:ns4="04677cab-20cd-44d8-974c-14c664890eaa" targetNamespace="http://schemas.microsoft.com/office/2006/metadata/properties" ma:root="true" ma:fieldsID="0159f6c056af04b2ce44ac242029c1e1" ns3:_="" ns4:_="">
    <xsd:import namespace="fd689c1b-2561-4a46-ae04-6449f963ff76"/>
    <xsd:import namespace="04677cab-20cd-44d8-974c-14c664890e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689c1b-2561-4a46-ae04-6449f963ff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677cab-20cd-44d8-974c-14c664890ea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d689c1b-2561-4a46-ae04-6449f963ff76" xsi:nil="true"/>
  </documentManagement>
</p:properties>
</file>

<file path=customXml/itemProps1.xml><?xml version="1.0" encoding="utf-8"?>
<ds:datastoreItem xmlns:ds="http://schemas.openxmlformats.org/officeDocument/2006/customXml" ds:itemID="{3DF908F1-146D-4F8D-B5EA-FD462445B4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54BE2A-2DFA-4EFC-A886-E9DBDB02FA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689c1b-2561-4a46-ae04-6449f963ff76"/>
    <ds:schemaRef ds:uri="04677cab-20cd-44d8-974c-14c664890e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020875-5DBB-4762-A315-9D8456C79D12}">
  <ds:schemaRefs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4677cab-20cd-44d8-974c-14c664890eaa"/>
    <ds:schemaRef ds:uri="fd689c1b-2561-4a46-ae04-6449f963ff76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5096</TotalTime>
  <Words>1032</Words>
  <Application>Microsoft Office PowerPoint</Application>
  <PresentationFormat>Widescreen</PresentationFormat>
  <Paragraphs>357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Futura LT Pro Book</vt:lpstr>
      <vt:lpstr>Futura LT Pro Medium</vt:lpstr>
      <vt:lpstr>Wingdings</vt:lpstr>
      <vt:lpstr>Tema de Office</vt:lpstr>
      <vt:lpstr>Tema_nueva_marca_16:9</vt:lpstr>
      <vt:lpstr>Introducing Learning Algorithms within  an Operational State Aggregation Method for Transmission System Planning</vt:lpstr>
      <vt:lpstr>Problem setting: 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88</cp:revision>
  <dcterms:created xsi:type="dcterms:W3CDTF">2023-05-31T11:05:51Z</dcterms:created>
  <dcterms:modified xsi:type="dcterms:W3CDTF">2023-12-13T08:29:59Z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0x010100AF89B70DD9C08446A8443DF534F7285E</vt:lpwstr>
  </property>
</Properties>
</file>